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4"/>
  </p:notesMasterIdLst>
  <p:handoutMasterIdLst>
    <p:handoutMasterId r:id="rId25"/>
  </p:handoutMasterIdLst>
  <p:sldIdLst>
    <p:sldId id="306" r:id="rId2"/>
    <p:sldId id="307" r:id="rId3"/>
    <p:sldId id="347" r:id="rId4"/>
    <p:sldId id="353" r:id="rId5"/>
    <p:sldId id="322" r:id="rId6"/>
    <p:sldId id="335" r:id="rId7"/>
    <p:sldId id="354" r:id="rId8"/>
    <p:sldId id="334" r:id="rId9"/>
    <p:sldId id="357" r:id="rId10"/>
    <p:sldId id="338" r:id="rId11"/>
    <p:sldId id="339" r:id="rId12"/>
    <p:sldId id="340" r:id="rId13"/>
    <p:sldId id="342" r:id="rId14"/>
    <p:sldId id="359" r:id="rId15"/>
    <p:sldId id="343" r:id="rId16"/>
    <p:sldId id="364" r:id="rId17"/>
    <p:sldId id="344" r:id="rId18"/>
    <p:sldId id="365" r:id="rId19"/>
    <p:sldId id="361" r:id="rId20"/>
    <p:sldId id="362" r:id="rId21"/>
    <p:sldId id="363" r:id="rId22"/>
    <p:sldId id="356" r:id="rId23"/>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352"/>
    <a:srgbClr val="FF0066"/>
    <a:srgbClr val="D9FC04"/>
    <a:srgbClr val="00CC00"/>
    <a:srgbClr val="DCF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9" autoAdjust="0"/>
    <p:restoredTop sz="92015" autoAdjust="0"/>
  </p:normalViewPr>
  <p:slideViewPr>
    <p:cSldViewPr>
      <p:cViewPr varScale="1">
        <p:scale>
          <a:sx n="81" d="100"/>
          <a:sy n="81" d="100"/>
        </p:scale>
        <p:origin x="-1507"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9" tIns="46240" rIns="92479" bIns="46240" numCol="1" anchor="t" anchorCtr="0" compatLnSpc="1">
            <a:prstTxWarp prst="textNoShape">
              <a:avLst/>
            </a:prstTxWarp>
          </a:bodyPr>
          <a:lstStyle>
            <a:lvl1pPr defTabSz="924883" eaLnBrk="1" hangingPunct="1">
              <a:defRPr sz="1200">
                <a:latin typeface="Arial" panose="020B0604020202020204" pitchFamily="34" charset="0"/>
              </a:defRPr>
            </a:lvl1pPr>
          </a:lstStyle>
          <a:p>
            <a:endParaRPr lang="en-US" altLang="en-US"/>
          </a:p>
        </p:txBody>
      </p:sp>
      <p:sp>
        <p:nvSpPr>
          <p:cNvPr id="44035" name="Rectangle 3"/>
          <p:cNvSpPr>
            <a:spLocks noGrp="1" noChangeArrowheads="1"/>
          </p:cNvSpPr>
          <p:nvPr>
            <p:ph type="dt" sz="quarter" idx="1"/>
          </p:nvPr>
        </p:nvSpPr>
        <p:spPr bwMode="auto">
          <a:xfrm>
            <a:off x="3936174"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9" tIns="46240" rIns="92479" bIns="46240" numCol="1" anchor="t" anchorCtr="0" compatLnSpc="1">
            <a:prstTxWarp prst="textNoShape">
              <a:avLst/>
            </a:prstTxWarp>
          </a:bodyPr>
          <a:lstStyle>
            <a:lvl1pPr algn="r" defTabSz="924883" eaLnBrk="1" hangingPunct="1">
              <a:defRPr sz="1200">
                <a:latin typeface="Arial" panose="020B0604020202020204" pitchFamily="34" charset="0"/>
              </a:defRPr>
            </a:lvl1pPr>
          </a:lstStyle>
          <a:p>
            <a:endParaRPr lang="en-US" altLang="en-US"/>
          </a:p>
        </p:txBody>
      </p:sp>
      <p:sp>
        <p:nvSpPr>
          <p:cNvPr id="44036" name="Rectangle 4"/>
          <p:cNvSpPr>
            <a:spLocks noGrp="1" noChangeArrowheads="1"/>
          </p:cNvSpPr>
          <p:nvPr>
            <p:ph type="ftr" sz="quarter" idx="2"/>
          </p:nvPr>
        </p:nvSpPr>
        <p:spPr bwMode="auto">
          <a:xfrm>
            <a:off x="0" y="8772377"/>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9" tIns="46240" rIns="92479" bIns="46240" numCol="1" anchor="b" anchorCtr="0" compatLnSpc="1">
            <a:prstTxWarp prst="textNoShape">
              <a:avLst/>
            </a:prstTxWarp>
          </a:bodyPr>
          <a:lstStyle>
            <a:lvl1pPr defTabSz="924883" eaLnBrk="1" hangingPunct="1">
              <a:defRPr sz="1200">
                <a:latin typeface="Arial" panose="020B0604020202020204" pitchFamily="34" charset="0"/>
              </a:defRPr>
            </a:lvl1pPr>
          </a:lstStyle>
          <a:p>
            <a:endParaRPr lang="en-US" altLang="en-US"/>
          </a:p>
        </p:txBody>
      </p:sp>
      <p:sp>
        <p:nvSpPr>
          <p:cNvPr id="44037" name="Rectangle 5"/>
          <p:cNvSpPr>
            <a:spLocks noGrp="1" noChangeArrowheads="1"/>
          </p:cNvSpPr>
          <p:nvPr>
            <p:ph type="sldNum" sz="quarter" idx="3"/>
          </p:nvPr>
        </p:nvSpPr>
        <p:spPr bwMode="auto">
          <a:xfrm>
            <a:off x="3936174" y="8772377"/>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9" tIns="46240" rIns="92479" bIns="46240" numCol="1" anchor="b" anchorCtr="0" compatLnSpc="1">
            <a:prstTxWarp prst="textNoShape">
              <a:avLst/>
            </a:prstTxWarp>
          </a:bodyPr>
          <a:lstStyle>
            <a:lvl1pPr algn="r" defTabSz="924883" eaLnBrk="1" hangingPunct="1">
              <a:defRPr sz="1200">
                <a:latin typeface="Arial" panose="020B0604020202020204" pitchFamily="34" charset="0"/>
              </a:defRPr>
            </a:lvl1pPr>
          </a:lstStyle>
          <a:p>
            <a:fld id="{DF57C2A0-3E22-4852-BE80-95A77417E26E}" type="slidenum">
              <a:rPr lang="en-US" altLang="en-US"/>
              <a:pPr/>
              <a:t>‹#›</a:t>
            </a:fld>
            <a:endParaRPr lang="en-US" altLang="en-US"/>
          </a:p>
        </p:txBody>
      </p:sp>
    </p:spTree>
    <p:extLst>
      <p:ext uri="{BB962C8B-B14F-4D97-AF65-F5344CB8AC3E}">
        <p14:creationId xmlns:p14="http://schemas.microsoft.com/office/powerpoint/2010/main" val="135150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8" rIns="90754" bIns="45378"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72387" name="Rectangle 3"/>
          <p:cNvSpPr>
            <a:spLocks noGrp="1" noChangeArrowheads="1"/>
          </p:cNvSpPr>
          <p:nvPr>
            <p:ph type="dt" idx="1"/>
          </p:nvPr>
        </p:nvSpPr>
        <p:spPr bwMode="auto">
          <a:xfrm>
            <a:off x="3936174"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8" rIns="90754" bIns="45378"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27238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2389" name="Rectangle 5"/>
          <p:cNvSpPr>
            <a:spLocks noGrp="1" noChangeArrowheads="1"/>
          </p:cNvSpPr>
          <p:nvPr>
            <p:ph type="body" sz="quarter" idx="3"/>
          </p:nvPr>
        </p:nvSpPr>
        <p:spPr bwMode="auto">
          <a:xfrm>
            <a:off x="695637" y="4387768"/>
            <a:ext cx="5558801"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8" rIns="90754" bIns="4537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2390" name="Rectangle 6"/>
          <p:cNvSpPr>
            <a:spLocks noGrp="1" noChangeArrowheads="1"/>
          </p:cNvSpPr>
          <p:nvPr>
            <p:ph type="ftr" sz="quarter" idx="4"/>
          </p:nvPr>
        </p:nvSpPr>
        <p:spPr bwMode="auto">
          <a:xfrm>
            <a:off x="0" y="8772377"/>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8" rIns="90754" bIns="45378"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72391" name="Rectangle 7"/>
          <p:cNvSpPr>
            <a:spLocks noGrp="1" noChangeArrowheads="1"/>
          </p:cNvSpPr>
          <p:nvPr>
            <p:ph type="sldNum" sz="quarter" idx="5"/>
          </p:nvPr>
        </p:nvSpPr>
        <p:spPr bwMode="auto">
          <a:xfrm>
            <a:off x="3936174" y="8772377"/>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78" rIns="90754" bIns="45378" numCol="1" anchor="b" anchorCtr="0" compatLnSpc="1">
            <a:prstTxWarp prst="textNoShape">
              <a:avLst/>
            </a:prstTxWarp>
          </a:bodyPr>
          <a:lstStyle>
            <a:lvl1pPr algn="r" eaLnBrk="1" hangingPunct="1">
              <a:defRPr sz="1200">
                <a:latin typeface="Arial" panose="020B0604020202020204" pitchFamily="34" charset="0"/>
              </a:defRPr>
            </a:lvl1pPr>
          </a:lstStyle>
          <a:p>
            <a:fld id="{F6AF375E-0904-4B00-88FB-7EE42EBB837E}" type="slidenum">
              <a:rPr lang="en-US" altLang="en-US"/>
              <a:pPr/>
              <a:t>‹#›</a:t>
            </a:fld>
            <a:endParaRPr lang="en-US" altLang="en-US"/>
          </a:p>
        </p:txBody>
      </p:sp>
    </p:spTree>
    <p:extLst>
      <p:ext uri="{BB962C8B-B14F-4D97-AF65-F5344CB8AC3E}">
        <p14:creationId xmlns:p14="http://schemas.microsoft.com/office/powerpoint/2010/main" val="4951172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293">
              <a:defRPr>
                <a:solidFill>
                  <a:schemeClr val="tx1"/>
                </a:solidFill>
                <a:latin typeface="Arial" panose="020B0604020202020204" pitchFamily="34" charset="0"/>
              </a:defRPr>
            </a:lvl1pPr>
            <a:lvl2pPr marL="726497" indent="-279663" defTabSz="909293">
              <a:defRPr>
                <a:solidFill>
                  <a:schemeClr val="tx1"/>
                </a:solidFill>
                <a:latin typeface="Arial" panose="020B0604020202020204" pitchFamily="34" charset="0"/>
              </a:defRPr>
            </a:lvl2pPr>
            <a:lvl3pPr marL="1118648" indent="-223417" defTabSz="909293">
              <a:defRPr>
                <a:solidFill>
                  <a:schemeClr val="tx1"/>
                </a:solidFill>
                <a:latin typeface="Arial" panose="020B0604020202020204" pitchFamily="34" charset="0"/>
              </a:defRPr>
            </a:lvl3pPr>
            <a:lvl4pPr marL="1565483" indent="-223417" defTabSz="909293">
              <a:defRPr>
                <a:solidFill>
                  <a:schemeClr val="tx1"/>
                </a:solidFill>
                <a:latin typeface="Arial" panose="020B0604020202020204" pitchFamily="34" charset="0"/>
              </a:defRPr>
            </a:lvl4pPr>
            <a:lvl5pPr marL="2013881" indent="-223417" defTabSz="909293">
              <a:defRPr>
                <a:solidFill>
                  <a:schemeClr val="tx1"/>
                </a:solidFill>
                <a:latin typeface="Arial" panose="020B0604020202020204" pitchFamily="34" charset="0"/>
              </a:defRPr>
            </a:lvl5pPr>
            <a:lvl6pPr marL="2463840" indent="-223417" defTabSz="909293" fontAlgn="base">
              <a:spcBef>
                <a:spcPct val="0"/>
              </a:spcBef>
              <a:spcAft>
                <a:spcPct val="0"/>
              </a:spcAft>
              <a:defRPr>
                <a:solidFill>
                  <a:schemeClr val="tx1"/>
                </a:solidFill>
                <a:latin typeface="Arial" panose="020B0604020202020204" pitchFamily="34" charset="0"/>
              </a:defRPr>
            </a:lvl6pPr>
            <a:lvl7pPr marL="2913799" indent="-223417" defTabSz="909293" fontAlgn="base">
              <a:spcBef>
                <a:spcPct val="0"/>
              </a:spcBef>
              <a:spcAft>
                <a:spcPct val="0"/>
              </a:spcAft>
              <a:defRPr>
                <a:solidFill>
                  <a:schemeClr val="tx1"/>
                </a:solidFill>
                <a:latin typeface="Arial" panose="020B0604020202020204" pitchFamily="34" charset="0"/>
              </a:defRPr>
            </a:lvl7pPr>
            <a:lvl8pPr marL="3363759" indent="-223417" defTabSz="909293" fontAlgn="base">
              <a:spcBef>
                <a:spcPct val="0"/>
              </a:spcBef>
              <a:spcAft>
                <a:spcPct val="0"/>
              </a:spcAft>
              <a:defRPr>
                <a:solidFill>
                  <a:schemeClr val="tx1"/>
                </a:solidFill>
                <a:latin typeface="Arial" panose="020B0604020202020204" pitchFamily="34" charset="0"/>
              </a:defRPr>
            </a:lvl8pPr>
            <a:lvl9pPr marL="3813718" indent="-223417" defTabSz="90929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162CDF9-8FF3-4923-8598-27CAAB169A11}" type="slidenum">
              <a:rPr lang="en-US" altLang="en-US">
                <a:cs typeface="Arial" panose="020B0604020202020204" pitchFamily="34" charset="0"/>
              </a:rPr>
              <a:pPr fontAlgn="base">
                <a:spcBef>
                  <a:spcPct val="0"/>
                </a:spcBef>
                <a:spcAft>
                  <a:spcPct val="0"/>
                </a:spcAft>
              </a:pPr>
              <a:t>3</a:t>
            </a:fld>
            <a:endParaRPr lang="en-US" altLang="en-US">
              <a:cs typeface="Arial" panose="020B060402020202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81128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3" indent="-285724">
              <a:defRPr>
                <a:solidFill>
                  <a:schemeClr val="tx1"/>
                </a:solidFill>
                <a:latin typeface="Arial" panose="020B0604020202020204" pitchFamily="34" charset="0"/>
              </a:defRPr>
            </a:lvl2pPr>
            <a:lvl3pPr marL="1142897" indent="-228580">
              <a:defRPr>
                <a:solidFill>
                  <a:schemeClr val="tx1"/>
                </a:solidFill>
                <a:latin typeface="Arial" panose="020B0604020202020204" pitchFamily="34" charset="0"/>
              </a:defRPr>
            </a:lvl3pPr>
            <a:lvl4pPr marL="1600055" indent="-228580">
              <a:defRPr>
                <a:solidFill>
                  <a:schemeClr val="tx1"/>
                </a:solidFill>
                <a:latin typeface="Arial" panose="020B0604020202020204" pitchFamily="34" charset="0"/>
              </a:defRPr>
            </a:lvl4pPr>
            <a:lvl5pPr marL="2057213" indent="-228580">
              <a:defRPr>
                <a:solidFill>
                  <a:schemeClr val="tx1"/>
                </a:solidFill>
                <a:latin typeface="Arial" panose="020B0604020202020204" pitchFamily="34" charset="0"/>
              </a:defRPr>
            </a:lvl5pPr>
            <a:lvl6pPr marL="2514373" indent="-228580" fontAlgn="base">
              <a:spcBef>
                <a:spcPct val="0"/>
              </a:spcBef>
              <a:spcAft>
                <a:spcPct val="0"/>
              </a:spcAft>
              <a:defRPr>
                <a:solidFill>
                  <a:schemeClr val="tx1"/>
                </a:solidFill>
                <a:latin typeface="Arial" panose="020B0604020202020204" pitchFamily="34" charset="0"/>
              </a:defRPr>
            </a:lvl6pPr>
            <a:lvl7pPr marL="2971532" indent="-228580" fontAlgn="base">
              <a:spcBef>
                <a:spcPct val="0"/>
              </a:spcBef>
              <a:spcAft>
                <a:spcPct val="0"/>
              </a:spcAft>
              <a:defRPr>
                <a:solidFill>
                  <a:schemeClr val="tx1"/>
                </a:solidFill>
                <a:latin typeface="Arial" panose="020B0604020202020204" pitchFamily="34" charset="0"/>
              </a:defRPr>
            </a:lvl7pPr>
            <a:lvl8pPr marL="3428690" indent="-228580" fontAlgn="base">
              <a:spcBef>
                <a:spcPct val="0"/>
              </a:spcBef>
              <a:spcAft>
                <a:spcPct val="0"/>
              </a:spcAft>
              <a:defRPr>
                <a:solidFill>
                  <a:schemeClr val="tx1"/>
                </a:solidFill>
                <a:latin typeface="Arial" panose="020B0604020202020204" pitchFamily="34" charset="0"/>
              </a:defRPr>
            </a:lvl8pPr>
            <a:lvl9pPr marL="3885848" indent="-2285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8E6376-1DC8-474C-9793-735B2C7EFA82}" type="slidenum">
              <a:rPr lang="en-US" altLang="en-US">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7606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7452" indent="-283635">
              <a:defRPr>
                <a:solidFill>
                  <a:schemeClr val="tx1"/>
                </a:solidFill>
                <a:latin typeface="Arial" panose="020B0604020202020204" pitchFamily="34" charset="0"/>
              </a:defRPr>
            </a:lvl2pPr>
            <a:lvl3pPr marL="1134542" indent="-226908">
              <a:defRPr>
                <a:solidFill>
                  <a:schemeClr val="tx1"/>
                </a:solidFill>
                <a:latin typeface="Arial" panose="020B0604020202020204" pitchFamily="34" charset="0"/>
              </a:defRPr>
            </a:lvl3pPr>
            <a:lvl4pPr marL="1588359" indent="-226908">
              <a:defRPr>
                <a:solidFill>
                  <a:schemeClr val="tx1"/>
                </a:solidFill>
                <a:latin typeface="Arial" panose="020B0604020202020204" pitchFamily="34" charset="0"/>
              </a:defRPr>
            </a:lvl4pPr>
            <a:lvl5pPr marL="2042175" indent="-226908">
              <a:defRPr>
                <a:solidFill>
                  <a:schemeClr val="tx1"/>
                </a:solidFill>
                <a:latin typeface="Arial" panose="020B0604020202020204" pitchFamily="34" charset="0"/>
              </a:defRPr>
            </a:lvl5pPr>
            <a:lvl6pPr marL="2495992" indent="-226908" fontAlgn="base">
              <a:spcBef>
                <a:spcPct val="0"/>
              </a:spcBef>
              <a:spcAft>
                <a:spcPct val="0"/>
              </a:spcAft>
              <a:defRPr>
                <a:solidFill>
                  <a:schemeClr val="tx1"/>
                </a:solidFill>
                <a:latin typeface="Arial" panose="020B0604020202020204" pitchFamily="34" charset="0"/>
              </a:defRPr>
            </a:lvl6pPr>
            <a:lvl7pPr marL="2949809" indent="-226908" fontAlgn="base">
              <a:spcBef>
                <a:spcPct val="0"/>
              </a:spcBef>
              <a:spcAft>
                <a:spcPct val="0"/>
              </a:spcAft>
              <a:defRPr>
                <a:solidFill>
                  <a:schemeClr val="tx1"/>
                </a:solidFill>
                <a:latin typeface="Arial" panose="020B0604020202020204" pitchFamily="34" charset="0"/>
              </a:defRPr>
            </a:lvl7pPr>
            <a:lvl8pPr marL="3403625" indent="-226908" fontAlgn="base">
              <a:spcBef>
                <a:spcPct val="0"/>
              </a:spcBef>
              <a:spcAft>
                <a:spcPct val="0"/>
              </a:spcAft>
              <a:defRPr>
                <a:solidFill>
                  <a:schemeClr val="tx1"/>
                </a:solidFill>
                <a:latin typeface="Arial" panose="020B0604020202020204" pitchFamily="34" charset="0"/>
              </a:defRPr>
            </a:lvl8pPr>
            <a:lvl9pPr marL="3857442" indent="-226908"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9BE3534-040E-465E-A251-19CD5C045DEC}" type="slidenum">
              <a:rPr lang="en-US" altLang="en-US">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301715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7452" indent="-283635">
              <a:defRPr>
                <a:solidFill>
                  <a:schemeClr val="tx1"/>
                </a:solidFill>
                <a:latin typeface="Arial" panose="020B0604020202020204" pitchFamily="34" charset="0"/>
              </a:defRPr>
            </a:lvl2pPr>
            <a:lvl3pPr marL="1134542" indent="-226908">
              <a:defRPr>
                <a:solidFill>
                  <a:schemeClr val="tx1"/>
                </a:solidFill>
                <a:latin typeface="Arial" panose="020B0604020202020204" pitchFamily="34" charset="0"/>
              </a:defRPr>
            </a:lvl3pPr>
            <a:lvl4pPr marL="1588359" indent="-226908">
              <a:defRPr>
                <a:solidFill>
                  <a:schemeClr val="tx1"/>
                </a:solidFill>
                <a:latin typeface="Arial" panose="020B0604020202020204" pitchFamily="34" charset="0"/>
              </a:defRPr>
            </a:lvl4pPr>
            <a:lvl5pPr marL="2042175" indent="-226908">
              <a:defRPr>
                <a:solidFill>
                  <a:schemeClr val="tx1"/>
                </a:solidFill>
                <a:latin typeface="Arial" panose="020B0604020202020204" pitchFamily="34" charset="0"/>
              </a:defRPr>
            </a:lvl5pPr>
            <a:lvl6pPr marL="2495992" indent="-226908" fontAlgn="base">
              <a:spcBef>
                <a:spcPct val="0"/>
              </a:spcBef>
              <a:spcAft>
                <a:spcPct val="0"/>
              </a:spcAft>
              <a:defRPr>
                <a:solidFill>
                  <a:schemeClr val="tx1"/>
                </a:solidFill>
                <a:latin typeface="Arial" panose="020B0604020202020204" pitchFamily="34" charset="0"/>
              </a:defRPr>
            </a:lvl6pPr>
            <a:lvl7pPr marL="2949809" indent="-226908" fontAlgn="base">
              <a:spcBef>
                <a:spcPct val="0"/>
              </a:spcBef>
              <a:spcAft>
                <a:spcPct val="0"/>
              </a:spcAft>
              <a:defRPr>
                <a:solidFill>
                  <a:schemeClr val="tx1"/>
                </a:solidFill>
                <a:latin typeface="Arial" panose="020B0604020202020204" pitchFamily="34" charset="0"/>
              </a:defRPr>
            </a:lvl7pPr>
            <a:lvl8pPr marL="3403625" indent="-226908" fontAlgn="base">
              <a:spcBef>
                <a:spcPct val="0"/>
              </a:spcBef>
              <a:spcAft>
                <a:spcPct val="0"/>
              </a:spcAft>
              <a:defRPr>
                <a:solidFill>
                  <a:schemeClr val="tx1"/>
                </a:solidFill>
                <a:latin typeface="Arial" panose="020B0604020202020204" pitchFamily="34" charset="0"/>
              </a:defRPr>
            </a:lvl8pPr>
            <a:lvl9pPr marL="3857442" indent="-226908"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0678B15-7A0C-4739-AF70-41382B2ADB53}" type="slidenum">
              <a:rPr lang="en-US" altLang="en-US">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89387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7452" indent="-283635">
              <a:defRPr>
                <a:solidFill>
                  <a:schemeClr val="tx1"/>
                </a:solidFill>
                <a:latin typeface="Arial" panose="020B0604020202020204" pitchFamily="34" charset="0"/>
              </a:defRPr>
            </a:lvl2pPr>
            <a:lvl3pPr marL="1134542" indent="-226908">
              <a:defRPr>
                <a:solidFill>
                  <a:schemeClr val="tx1"/>
                </a:solidFill>
                <a:latin typeface="Arial" panose="020B0604020202020204" pitchFamily="34" charset="0"/>
              </a:defRPr>
            </a:lvl3pPr>
            <a:lvl4pPr marL="1588359" indent="-226908">
              <a:defRPr>
                <a:solidFill>
                  <a:schemeClr val="tx1"/>
                </a:solidFill>
                <a:latin typeface="Arial" panose="020B0604020202020204" pitchFamily="34" charset="0"/>
              </a:defRPr>
            </a:lvl4pPr>
            <a:lvl5pPr marL="2042175" indent="-226908">
              <a:defRPr>
                <a:solidFill>
                  <a:schemeClr val="tx1"/>
                </a:solidFill>
                <a:latin typeface="Arial" panose="020B0604020202020204" pitchFamily="34" charset="0"/>
              </a:defRPr>
            </a:lvl5pPr>
            <a:lvl6pPr marL="2495992" indent="-226908" fontAlgn="base">
              <a:spcBef>
                <a:spcPct val="0"/>
              </a:spcBef>
              <a:spcAft>
                <a:spcPct val="0"/>
              </a:spcAft>
              <a:defRPr>
                <a:solidFill>
                  <a:schemeClr val="tx1"/>
                </a:solidFill>
                <a:latin typeface="Arial" panose="020B0604020202020204" pitchFamily="34" charset="0"/>
              </a:defRPr>
            </a:lvl6pPr>
            <a:lvl7pPr marL="2949809" indent="-226908" fontAlgn="base">
              <a:spcBef>
                <a:spcPct val="0"/>
              </a:spcBef>
              <a:spcAft>
                <a:spcPct val="0"/>
              </a:spcAft>
              <a:defRPr>
                <a:solidFill>
                  <a:schemeClr val="tx1"/>
                </a:solidFill>
                <a:latin typeface="Arial" panose="020B0604020202020204" pitchFamily="34" charset="0"/>
              </a:defRPr>
            </a:lvl7pPr>
            <a:lvl8pPr marL="3403625" indent="-226908" fontAlgn="base">
              <a:spcBef>
                <a:spcPct val="0"/>
              </a:spcBef>
              <a:spcAft>
                <a:spcPct val="0"/>
              </a:spcAft>
              <a:defRPr>
                <a:solidFill>
                  <a:schemeClr val="tx1"/>
                </a:solidFill>
                <a:latin typeface="Arial" panose="020B0604020202020204" pitchFamily="34" charset="0"/>
              </a:defRPr>
            </a:lvl8pPr>
            <a:lvl9pPr marL="3857442" indent="-226908"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4FE8C53-8FCE-436F-8DEC-B5ABD0CF0522}" type="slidenum">
              <a:rPr lang="en-US" altLang="en-US">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04621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3" indent="-285724">
              <a:defRPr>
                <a:solidFill>
                  <a:schemeClr val="tx1"/>
                </a:solidFill>
                <a:latin typeface="Arial" panose="020B0604020202020204" pitchFamily="34" charset="0"/>
              </a:defRPr>
            </a:lvl2pPr>
            <a:lvl3pPr marL="1142897" indent="-228580">
              <a:defRPr>
                <a:solidFill>
                  <a:schemeClr val="tx1"/>
                </a:solidFill>
                <a:latin typeface="Arial" panose="020B0604020202020204" pitchFamily="34" charset="0"/>
              </a:defRPr>
            </a:lvl3pPr>
            <a:lvl4pPr marL="1600055" indent="-228580">
              <a:defRPr>
                <a:solidFill>
                  <a:schemeClr val="tx1"/>
                </a:solidFill>
                <a:latin typeface="Arial" panose="020B0604020202020204" pitchFamily="34" charset="0"/>
              </a:defRPr>
            </a:lvl4pPr>
            <a:lvl5pPr marL="2057213" indent="-228580">
              <a:defRPr>
                <a:solidFill>
                  <a:schemeClr val="tx1"/>
                </a:solidFill>
                <a:latin typeface="Arial" panose="020B0604020202020204" pitchFamily="34" charset="0"/>
              </a:defRPr>
            </a:lvl5pPr>
            <a:lvl6pPr marL="2514373" indent="-228580" fontAlgn="base">
              <a:spcBef>
                <a:spcPct val="0"/>
              </a:spcBef>
              <a:spcAft>
                <a:spcPct val="0"/>
              </a:spcAft>
              <a:defRPr>
                <a:solidFill>
                  <a:schemeClr val="tx1"/>
                </a:solidFill>
                <a:latin typeface="Arial" panose="020B0604020202020204" pitchFamily="34" charset="0"/>
              </a:defRPr>
            </a:lvl6pPr>
            <a:lvl7pPr marL="2971532" indent="-228580" fontAlgn="base">
              <a:spcBef>
                <a:spcPct val="0"/>
              </a:spcBef>
              <a:spcAft>
                <a:spcPct val="0"/>
              </a:spcAft>
              <a:defRPr>
                <a:solidFill>
                  <a:schemeClr val="tx1"/>
                </a:solidFill>
                <a:latin typeface="Arial" panose="020B0604020202020204" pitchFamily="34" charset="0"/>
              </a:defRPr>
            </a:lvl7pPr>
            <a:lvl8pPr marL="3428690" indent="-228580" fontAlgn="base">
              <a:spcBef>
                <a:spcPct val="0"/>
              </a:spcBef>
              <a:spcAft>
                <a:spcPct val="0"/>
              </a:spcAft>
              <a:defRPr>
                <a:solidFill>
                  <a:schemeClr val="tx1"/>
                </a:solidFill>
                <a:latin typeface="Arial" panose="020B0604020202020204" pitchFamily="34" charset="0"/>
              </a:defRPr>
            </a:lvl8pPr>
            <a:lvl9pPr marL="3885848" indent="-2285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7F06BA8-AAD9-4BD4-B718-D01D96A89864}"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3467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3" indent="-285724">
              <a:defRPr>
                <a:solidFill>
                  <a:schemeClr val="tx1"/>
                </a:solidFill>
                <a:latin typeface="Arial" panose="020B0604020202020204" pitchFamily="34" charset="0"/>
              </a:defRPr>
            </a:lvl2pPr>
            <a:lvl3pPr marL="1142897" indent="-228580">
              <a:defRPr>
                <a:solidFill>
                  <a:schemeClr val="tx1"/>
                </a:solidFill>
                <a:latin typeface="Arial" panose="020B0604020202020204" pitchFamily="34" charset="0"/>
              </a:defRPr>
            </a:lvl3pPr>
            <a:lvl4pPr marL="1600055" indent="-228580">
              <a:defRPr>
                <a:solidFill>
                  <a:schemeClr val="tx1"/>
                </a:solidFill>
                <a:latin typeface="Arial" panose="020B0604020202020204" pitchFamily="34" charset="0"/>
              </a:defRPr>
            </a:lvl4pPr>
            <a:lvl5pPr marL="2057213" indent="-228580">
              <a:defRPr>
                <a:solidFill>
                  <a:schemeClr val="tx1"/>
                </a:solidFill>
                <a:latin typeface="Arial" panose="020B0604020202020204" pitchFamily="34" charset="0"/>
              </a:defRPr>
            </a:lvl5pPr>
            <a:lvl6pPr marL="2514373" indent="-228580" fontAlgn="base">
              <a:spcBef>
                <a:spcPct val="0"/>
              </a:spcBef>
              <a:spcAft>
                <a:spcPct val="0"/>
              </a:spcAft>
              <a:defRPr>
                <a:solidFill>
                  <a:schemeClr val="tx1"/>
                </a:solidFill>
                <a:latin typeface="Arial" panose="020B0604020202020204" pitchFamily="34" charset="0"/>
              </a:defRPr>
            </a:lvl6pPr>
            <a:lvl7pPr marL="2971532" indent="-228580" fontAlgn="base">
              <a:spcBef>
                <a:spcPct val="0"/>
              </a:spcBef>
              <a:spcAft>
                <a:spcPct val="0"/>
              </a:spcAft>
              <a:defRPr>
                <a:solidFill>
                  <a:schemeClr val="tx1"/>
                </a:solidFill>
                <a:latin typeface="Arial" panose="020B0604020202020204" pitchFamily="34" charset="0"/>
              </a:defRPr>
            </a:lvl7pPr>
            <a:lvl8pPr marL="3428690" indent="-228580" fontAlgn="base">
              <a:spcBef>
                <a:spcPct val="0"/>
              </a:spcBef>
              <a:spcAft>
                <a:spcPct val="0"/>
              </a:spcAft>
              <a:defRPr>
                <a:solidFill>
                  <a:schemeClr val="tx1"/>
                </a:solidFill>
                <a:latin typeface="Arial" panose="020B0604020202020204" pitchFamily="34" charset="0"/>
              </a:defRPr>
            </a:lvl8pPr>
            <a:lvl9pPr marL="3885848" indent="-2285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B44A230-B119-4972-9A9D-97A58F0291BD}"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22168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1184" indent="-281224">
              <a:defRPr>
                <a:solidFill>
                  <a:schemeClr val="tx1"/>
                </a:solidFill>
                <a:latin typeface="Arial" panose="020B0604020202020204" pitchFamily="34" charset="0"/>
              </a:defRPr>
            </a:lvl2pPr>
            <a:lvl3pPr marL="1124899" indent="-224980">
              <a:defRPr>
                <a:solidFill>
                  <a:schemeClr val="tx1"/>
                </a:solidFill>
                <a:latin typeface="Arial" panose="020B0604020202020204" pitchFamily="34" charset="0"/>
              </a:defRPr>
            </a:lvl3pPr>
            <a:lvl4pPr marL="1574857" indent="-224980">
              <a:defRPr>
                <a:solidFill>
                  <a:schemeClr val="tx1"/>
                </a:solidFill>
                <a:latin typeface="Arial" panose="020B0604020202020204" pitchFamily="34" charset="0"/>
              </a:defRPr>
            </a:lvl4pPr>
            <a:lvl5pPr marL="2024817" indent="-224980">
              <a:defRPr>
                <a:solidFill>
                  <a:schemeClr val="tx1"/>
                </a:solidFill>
                <a:latin typeface="Arial" panose="020B0604020202020204" pitchFamily="34" charset="0"/>
              </a:defRPr>
            </a:lvl5pPr>
            <a:lvl6pPr marL="2474776" indent="-224980" fontAlgn="base">
              <a:spcBef>
                <a:spcPct val="0"/>
              </a:spcBef>
              <a:spcAft>
                <a:spcPct val="0"/>
              </a:spcAft>
              <a:defRPr>
                <a:solidFill>
                  <a:schemeClr val="tx1"/>
                </a:solidFill>
                <a:latin typeface="Arial" panose="020B0604020202020204" pitchFamily="34" charset="0"/>
              </a:defRPr>
            </a:lvl6pPr>
            <a:lvl7pPr marL="2924736" indent="-224980" fontAlgn="base">
              <a:spcBef>
                <a:spcPct val="0"/>
              </a:spcBef>
              <a:spcAft>
                <a:spcPct val="0"/>
              </a:spcAft>
              <a:defRPr>
                <a:solidFill>
                  <a:schemeClr val="tx1"/>
                </a:solidFill>
                <a:latin typeface="Arial" panose="020B0604020202020204" pitchFamily="34" charset="0"/>
              </a:defRPr>
            </a:lvl7pPr>
            <a:lvl8pPr marL="3374695" indent="-224980" fontAlgn="base">
              <a:spcBef>
                <a:spcPct val="0"/>
              </a:spcBef>
              <a:spcAft>
                <a:spcPct val="0"/>
              </a:spcAft>
              <a:defRPr>
                <a:solidFill>
                  <a:schemeClr val="tx1"/>
                </a:solidFill>
                <a:latin typeface="Arial" panose="020B0604020202020204" pitchFamily="34" charset="0"/>
              </a:defRPr>
            </a:lvl8pPr>
            <a:lvl9pPr marL="3824654" indent="-2249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6396297-CF1D-4AF2-8721-A63A83A88C4F}"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422344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3" indent="-285724">
              <a:defRPr>
                <a:solidFill>
                  <a:schemeClr val="tx1"/>
                </a:solidFill>
                <a:latin typeface="Arial" panose="020B0604020202020204" pitchFamily="34" charset="0"/>
              </a:defRPr>
            </a:lvl2pPr>
            <a:lvl3pPr marL="1142897" indent="-228580">
              <a:defRPr>
                <a:solidFill>
                  <a:schemeClr val="tx1"/>
                </a:solidFill>
                <a:latin typeface="Arial" panose="020B0604020202020204" pitchFamily="34" charset="0"/>
              </a:defRPr>
            </a:lvl3pPr>
            <a:lvl4pPr marL="1600055" indent="-228580">
              <a:defRPr>
                <a:solidFill>
                  <a:schemeClr val="tx1"/>
                </a:solidFill>
                <a:latin typeface="Arial" panose="020B0604020202020204" pitchFamily="34" charset="0"/>
              </a:defRPr>
            </a:lvl4pPr>
            <a:lvl5pPr marL="2057213" indent="-228580">
              <a:defRPr>
                <a:solidFill>
                  <a:schemeClr val="tx1"/>
                </a:solidFill>
                <a:latin typeface="Arial" panose="020B0604020202020204" pitchFamily="34" charset="0"/>
              </a:defRPr>
            </a:lvl5pPr>
            <a:lvl6pPr marL="2514373" indent="-228580" fontAlgn="base">
              <a:spcBef>
                <a:spcPct val="0"/>
              </a:spcBef>
              <a:spcAft>
                <a:spcPct val="0"/>
              </a:spcAft>
              <a:defRPr>
                <a:solidFill>
                  <a:schemeClr val="tx1"/>
                </a:solidFill>
                <a:latin typeface="Arial" panose="020B0604020202020204" pitchFamily="34" charset="0"/>
              </a:defRPr>
            </a:lvl6pPr>
            <a:lvl7pPr marL="2971532" indent="-228580" fontAlgn="base">
              <a:spcBef>
                <a:spcPct val="0"/>
              </a:spcBef>
              <a:spcAft>
                <a:spcPct val="0"/>
              </a:spcAft>
              <a:defRPr>
                <a:solidFill>
                  <a:schemeClr val="tx1"/>
                </a:solidFill>
                <a:latin typeface="Arial" panose="020B0604020202020204" pitchFamily="34" charset="0"/>
              </a:defRPr>
            </a:lvl7pPr>
            <a:lvl8pPr marL="3428690" indent="-228580" fontAlgn="base">
              <a:spcBef>
                <a:spcPct val="0"/>
              </a:spcBef>
              <a:spcAft>
                <a:spcPct val="0"/>
              </a:spcAft>
              <a:defRPr>
                <a:solidFill>
                  <a:schemeClr val="tx1"/>
                </a:solidFill>
                <a:latin typeface="Arial" panose="020B0604020202020204" pitchFamily="34" charset="0"/>
              </a:defRPr>
            </a:lvl8pPr>
            <a:lvl9pPr marL="3885848" indent="-2285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C80FEEB-BD50-4115-BC92-CB8FFF231C4A}"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87671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3" indent="-285724">
              <a:defRPr>
                <a:solidFill>
                  <a:schemeClr val="tx1"/>
                </a:solidFill>
                <a:latin typeface="Arial" panose="020B0604020202020204" pitchFamily="34" charset="0"/>
              </a:defRPr>
            </a:lvl2pPr>
            <a:lvl3pPr marL="1142897" indent="-228580">
              <a:defRPr>
                <a:solidFill>
                  <a:schemeClr val="tx1"/>
                </a:solidFill>
                <a:latin typeface="Arial" panose="020B0604020202020204" pitchFamily="34" charset="0"/>
              </a:defRPr>
            </a:lvl3pPr>
            <a:lvl4pPr marL="1600055" indent="-228580">
              <a:defRPr>
                <a:solidFill>
                  <a:schemeClr val="tx1"/>
                </a:solidFill>
                <a:latin typeface="Arial" panose="020B0604020202020204" pitchFamily="34" charset="0"/>
              </a:defRPr>
            </a:lvl4pPr>
            <a:lvl5pPr marL="2057213" indent="-228580">
              <a:defRPr>
                <a:solidFill>
                  <a:schemeClr val="tx1"/>
                </a:solidFill>
                <a:latin typeface="Arial" panose="020B0604020202020204" pitchFamily="34" charset="0"/>
              </a:defRPr>
            </a:lvl5pPr>
            <a:lvl6pPr marL="2514373" indent="-228580" fontAlgn="base">
              <a:spcBef>
                <a:spcPct val="0"/>
              </a:spcBef>
              <a:spcAft>
                <a:spcPct val="0"/>
              </a:spcAft>
              <a:defRPr>
                <a:solidFill>
                  <a:schemeClr val="tx1"/>
                </a:solidFill>
                <a:latin typeface="Arial" panose="020B0604020202020204" pitchFamily="34" charset="0"/>
              </a:defRPr>
            </a:lvl6pPr>
            <a:lvl7pPr marL="2971532" indent="-228580" fontAlgn="base">
              <a:spcBef>
                <a:spcPct val="0"/>
              </a:spcBef>
              <a:spcAft>
                <a:spcPct val="0"/>
              </a:spcAft>
              <a:defRPr>
                <a:solidFill>
                  <a:schemeClr val="tx1"/>
                </a:solidFill>
                <a:latin typeface="Arial" panose="020B0604020202020204" pitchFamily="34" charset="0"/>
              </a:defRPr>
            </a:lvl7pPr>
            <a:lvl8pPr marL="3428690" indent="-228580" fontAlgn="base">
              <a:spcBef>
                <a:spcPct val="0"/>
              </a:spcBef>
              <a:spcAft>
                <a:spcPct val="0"/>
              </a:spcAft>
              <a:defRPr>
                <a:solidFill>
                  <a:schemeClr val="tx1"/>
                </a:solidFill>
                <a:latin typeface="Arial" panose="020B0604020202020204" pitchFamily="34" charset="0"/>
              </a:defRPr>
            </a:lvl8pPr>
            <a:lvl9pPr marL="3885848" indent="-2285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7A72C78-3BE7-498C-9D25-5FD031CEF004}" type="slidenum">
              <a:rPr lang="en-US" altLang="en-US">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6230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3" indent="-285724">
              <a:defRPr>
                <a:solidFill>
                  <a:schemeClr val="tx1"/>
                </a:solidFill>
                <a:latin typeface="Arial" panose="020B0604020202020204" pitchFamily="34" charset="0"/>
              </a:defRPr>
            </a:lvl2pPr>
            <a:lvl3pPr marL="1142897" indent="-228580">
              <a:defRPr>
                <a:solidFill>
                  <a:schemeClr val="tx1"/>
                </a:solidFill>
                <a:latin typeface="Arial" panose="020B0604020202020204" pitchFamily="34" charset="0"/>
              </a:defRPr>
            </a:lvl3pPr>
            <a:lvl4pPr marL="1600055" indent="-228580">
              <a:defRPr>
                <a:solidFill>
                  <a:schemeClr val="tx1"/>
                </a:solidFill>
                <a:latin typeface="Arial" panose="020B0604020202020204" pitchFamily="34" charset="0"/>
              </a:defRPr>
            </a:lvl4pPr>
            <a:lvl5pPr marL="2057213" indent="-228580">
              <a:defRPr>
                <a:solidFill>
                  <a:schemeClr val="tx1"/>
                </a:solidFill>
                <a:latin typeface="Arial" panose="020B0604020202020204" pitchFamily="34" charset="0"/>
              </a:defRPr>
            </a:lvl5pPr>
            <a:lvl6pPr marL="2514373" indent="-228580" fontAlgn="base">
              <a:spcBef>
                <a:spcPct val="0"/>
              </a:spcBef>
              <a:spcAft>
                <a:spcPct val="0"/>
              </a:spcAft>
              <a:defRPr>
                <a:solidFill>
                  <a:schemeClr val="tx1"/>
                </a:solidFill>
                <a:latin typeface="Arial" panose="020B0604020202020204" pitchFamily="34" charset="0"/>
              </a:defRPr>
            </a:lvl6pPr>
            <a:lvl7pPr marL="2971532" indent="-228580" fontAlgn="base">
              <a:spcBef>
                <a:spcPct val="0"/>
              </a:spcBef>
              <a:spcAft>
                <a:spcPct val="0"/>
              </a:spcAft>
              <a:defRPr>
                <a:solidFill>
                  <a:schemeClr val="tx1"/>
                </a:solidFill>
                <a:latin typeface="Arial" panose="020B0604020202020204" pitchFamily="34" charset="0"/>
              </a:defRPr>
            </a:lvl7pPr>
            <a:lvl8pPr marL="3428690" indent="-228580" fontAlgn="base">
              <a:spcBef>
                <a:spcPct val="0"/>
              </a:spcBef>
              <a:spcAft>
                <a:spcPct val="0"/>
              </a:spcAft>
              <a:defRPr>
                <a:solidFill>
                  <a:schemeClr val="tx1"/>
                </a:solidFill>
                <a:latin typeface="Arial" panose="020B0604020202020204" pitchFamily="34" charset="0"/>
              </a:defRPr>
            </a:lvl8pPr>
            <a:lvl9pPr marL="3885848" indent="-2285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716549E-3151-418F-8449-B9003C8DBF9D}"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58253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3" indent="-285724">
              <a:defRPr>
                <a:solidFill>
                  <a:schemeClr val="tx1"/>
                </a:solidFill>
                <a:latin typeface="Arial" panose="020B0604020202020204" pitchFamily="34" charset="0"/>
              </a:defRPr>
            </a:lvl2pPr>
            <a:lvl3pPr marL="1142897" indent="-228580">
              <a:defRPr>
                <a:solidFill>
                  <a:schemeClr val="tx1"/>
                </a:solidFill>
                <a:latin typeface="Arial" panose="020B0604020202020204" pitchFamily="34" charset="0"/>
              </a:defRPr>
            </a:lvl3pPr>
            <a:lvl4pPr marL="1600055" indent="-228580">
              <a:defRPr>
                <a:solidFill>
                  <a:schemeClr val="tx1"/>
                </a:solidFill>
                <a:latin typeface="Arial" panose="020B0604020202020204" pitchFamily="34" charset="0"/>
              </a:defRPr>
            </a:lvl4pPr>
            <a:lvl5pPr marL="2057213" indent="-228580">
              <a:defRPr>
                <a:solidFill>
                  <a:schemeClr val="tx1"/>
                </a:solidFill>
                <a:latin typeface="Arial" panose="020B0604020202020204" pitchFamily="34" charset="0"/>
              </a:defRPr>
            </a:lvl5pPr>
            <a:lvl6pPr marL="2514373" indent="-228580" fontAlgn="base">
              <a:spcBef>
                <a:spcPct val="0"/>
              </a:spcBef>
              <a:spcAft>
                <a:spcPct val="0"/>
              </a:spcAft>
              <a:defRPr>
                <a:solidFill>
                  <a:schemeClr val="tx1"/>
                </a:solidFill>
                <a:latin typeface="Arial" panose="020B0604020202020204" pitchFamily="34" charset="0"/>
              </a:defRPr>
            </a:lvl6pPr>
            <a:lvl7pPr marL="2971532" indent="-228580" fontAlgn="base">
              <a:spcBef>
                <a:spcPct val="0"/>
              </a:spcBef>
              <a:spcAft>
                <a:spcPct val="0"/>
              </a:spcAft>
              <a:defRPr>
                <a:solidFill>
                  <a:schemeClr val="tx1"/>
                </a:solidFill>
                <a:latin typeface="Arial" panose="020B0604020202020204" pitchFamily="34" charset="0"/>
              </a:defRPr>
            </a:lvl7pPr>
            <a:lvl8pPr marL="3428690" indent="-228580" fontAlgn="base">
              <a:spcBef>
                <a:spcPct val="0"/>
              </a:spcBef>
              <a:spcAft>
                <a:spcPct val="0"/>
              </a:spcAft>
              <a:defRPr>
                <a:solidFill>
                  <a:schemeClr val="tx1"/>
                </a:solidFill>
                <a:latin typeface="Arial" panose="020B0604020202020204" pitchFamily="34" charset="0"/>
              </a:defRPr>
            </a:lvl8pPr>
            <a:lvl9pPr marL="3885848" indent="-2285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7664BA3-BA58-46F1-A8CB-1722548FB15A}" type="slidenum">
              <a:rPr lang="en-US" altLang="en-US">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00335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83" indent="-285724">
              <a:defRPr>
                <a:solidFill>
                  <a:schemeClr val="tx1"/>
                </a:solidFill>
                <a:latin typeface="Arial" panose="020B0604020202020204" pitchFamily="34" charset="0"/>
              </a:defRPr>
            </a:lvl2pPr>
            <a:lvl3pPr marL="1142897" indent="-228580">
              <a:defRPr>
                <a:solidFill>
                  <a:schemeClr val="tx1"/>
                </a:solidFill>
                <a:latin typeface="Arial" panose="020B0604020202020204" pitchFamily="34" charset="0"/>
              </a:defRPr>
            </a:lvl3pPr>
            <a:lvl4pPr marL="1600055" indent="-228580">
              <a:defRPr>
                <a:solidFill>
                  <a:schemeClr val="tx1"/>
                </a:solidFill>
                <a:latin typeface="Arial" panose="020B0604020202020204" pitchFamily="34" charset="0"/>
              </a:defRPr>
            </a:lvl4pPr>
            <a:lvl5pPr marL="2057213" indent="-228580">
              <a:defRPr>
                <a:solidFill>
                  <a:schemeClr val="tx1"/>
                </a:solidFill>
                <a:latin typeface="Arial" panose="020B0604020202020204" pitchFamily="34" charset="0"/>
              </a:defRPr>
            </a:lvl5pPr>
            <a:lvl6pPr marL="2514373" indent="-228580" fontAlgn="base">
              <a:spcBef>
                <a:spcPct val="0"/>
              </a:spcBef>
              <a:spcAft>
                <a:spcPct val="0"/>
              </a:spcAft>
              <a:defRPr>
                <a:solidFill>
                  <a:schemeClr val="tx1"/>
                </a:solidFill>
                <a:latin typeface="Arial" panose="020B0604020202020204" pitchFamily="34" charset="0"/>
              </a:defRPr>
            </a:lvl6pPr>
            <a:lvl7pPr marL="2971532" indent="-228580" fontAlgn="base">
              <a:spcBef>
                <a:spcPct val="0"/>
              </a:spcBef>
              <a:spcAft>
                <a:spcPct val="0"/>
              </a:spcAft>
              <a:defRPr>
                <a:solidFill>
                  <a:schemeClr val="tx1"/>
                </a:solidFill>
                <a:latin typeface="Arial" panose="020B0604020202020204" pitchFamily="34" charset="0"/>
              </a:defRPr>
            </a:lvl7pPr>
            <a:lvl8pPr marL="3428690" indent="-228580" fontAlgn="base">
              <a:spcBef>
                <a:spcPct val="0"/>
              </a:spcBef>
              <a:spcAft>
                <a:spcPct val="0"/>
              </a:spcAft>
              <a:defRPr>
                <a:solidFill>
                  <a:schemeClr val="tx1"/>
                </a:solidFill>
                <a:latin typeface="Arial" panose="020B0604020202020204" pitchFamily="34" charset="0"/>
              </a:defRPr>
            </a:lvl8pPr>
            <a:lvl9pPr marL="3885848" indent="-22858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BA55995-FDB9-4FBD-A04D-67D95229B6DD}" type="slidenum">
              <a:rPr lang="en-US" altLang="en-US">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86746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68290" name="Group 2"/>
          <p:cNvGrpSpPr>
            <a:grpSpLocks/>
          </p:cNvGrpSpPr>
          <p:nvPr/>
        </p:nvGrpSpPr>
        <p:grpSpPr bwMode="auto">
          <a:xfrm>
            <a:off x="-3222625" y="304800"/>
            <a:ext cx="11909425" cy="4724400"/>
            <a:chOff x="-2030" y="192"/>
            <a:chExt cx="7502" cy="2976"/>
          </a:xfrm>
        </p:grpSpPr>
        <p:sp>
          <p:nvSpPr>
            <p:cNvPr id="26829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9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26829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grpSp>
      <p:sp>
        <p:nvSpPr>
          <p:cNvPr id="268294" name="Rectangle 6"/>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smtClean="0"/>
              <a:t>Click to edit Master title style</a:t>
            </a:r>
          </a:p>
        </p:txBody>
      </p:sp>
      <p:sp>
        <p:nvSpPr>
          <p:cNvPr id="268295"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268296" name="Rectangle 8"/>
          <p:cNvSpPr>
            <a:spLocks noGrp="1" noChangeArrowheads="1"/>
          </p:cNvSpPr>
          <p:nvPr>
            <p:ph type="dt" sz="half" idx="2"/>
          </p:nvPr>
        </p:nvSpPr>
        <p:spPr/>
        <p:txBody>
          <a:bodyPr/>
          <a:lstStyle>
            <a:lvl1pPr>
              <a:defRPr/>
            </a:lvl1pPr>
          </a:lstStyle>
          <a:p>
            <a:endParaRPr lang="en-US" altLang="en-US"/>
          </a:p>
        </p:txBody>
      </p:sp>
      <p:sp>
        <p:nvSpPr>
          <p:cNvPr id="268297" name="Rectangle 9"/>
          <p:cNvSpPr>
            <a:spLocks noGrp="1" noChangeArrowheads="1"/>
          </p:cNvSpPr>
          <p:nvPr>
            <p:ph type="ftr" sz="quarter" idx="3"/>
          </p:nvPr>
        </p:nvSpPr>
        <p:spPr/>
        <p:txBody>
          <a:bodyPr/>
          <a:lstStyle>
            <a:lvl1pPr>
              <a:defRPr/>
            </a:lvl1pPr>
          </a:lstStyle>
          <a:p>
            <a:endParaRPr lang="en-US" altLang="en-US"/>
          </a:p>
        </p:txBody>
      </p:sp>
      <p:sp>
        <p:nvSpPr>
          <p:cNvPr id="268298" name="Rectangle 10"/>
          <p:cNvSpPr>
            <a:spLocks noGrp="1" noChangeArrowheads="1"/>
          </p:cNvSpPr>
          <p:nvPr>
            <p:ph type="sldNum" sz="quarter" idx="4"/>
          </p:nvPr>
        </p:nvSpPr>
        <p:spPr/>
        <p:txBody>
          <a:bodyPr/>
          <a:lstStyle>
            <a:lvl1pPr>
              <a:defRPr/>
            </a:lvl1pPr>
          </a:lstStyle>
          <a:p>
            <a:fld id="{56381E12-A3FC-495C-8ED9-6F9FE1F7A69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80C5D8-3FB0-4BB4-AFC6-7230ED4BBD46}" type="slidenum">
              <a:rPr lang="en-US" altLang="en-US"/>
              <a:pPr/>
              <a:t>‹#›</a:t>
            </a:fld>
            <a:endParaRPr lang="en-US" altLang="en-US"/>
          </a:p>
        </p:txBody>
      </p:sp>
    </p:spTree>
    <p:extLst>
      <p:ext uri="{BB962C8B-B14F-4D97-AF65-F5344CB8AC3E}">
        <p14:creationId xmlns:p14="http://schemas.microsoft.com/office/powerpoint/2010/main" val="33883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BE85D8-3BA0-442A-A2CD-A3C74A0ADB53}" type="slidenum">
              <a:rPr lang="en-US" altLang="en-US"/>
              <a:pPr/>
              <a:t>‹#›</a:t>
            </a:fld>
            <a:endParaRPr lang="en-US" altLang="en-US"/>
          </a:p>
        </p:txBody>
      </p:sp>
    </p:spTree>
    <p:extLst>
      <p:ext uri="{BB962C8B-B14F-4D97-AF65-F5344CB8AC3E}">
        <p14:creationId xmlns:p14="http://schemas.microsoft.com/office/powerpoint/2010/main" val="319823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3779878-A3CC-47BD-A47E-B602DB193300}" type="slidenum">
              <a:rPr lang="en-US" altLang="en-US"/>
              <a:pPr/>
              <a:t>‹#›</a:t>
            </a:fld>
            <a:endParaRPr lang="en-US" altLang="en-US"/>
          </a:p>
        </p:txBody>
      </p:sp>
    </p:spTree>
    <p:extLst>
      <p:ext uri="{BB962C8B-B14F-4D97-AF65-F5344CB8AC3E}">
        <p14:creationId xmlns:p14="http://schemas.microsoft.com/office/powerpoint/2010/main" val="2258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4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46"/>
          <p:cNvSpPr>
            <a:spLocks noGrp="1" noChangeArrowheads="1"/>
          </p:cNvSpPr>
          <p:nvPr>
            <p:ph type="sldNum" sz="quarter" idx="12"/>
          </p:nvPr>
        </p:nvSpPr>
        <p:spPr/>
        <p:txBody>
          <a:bodyPr/>
          <a:lstStyle>
            <a:lvl1pPr fontAlgn="auto">
              <a:spcBef>
                <a:spcPts val="0"/>
              </a:spcBef>
              <a:spcAft>
                <a:spcPts val="0"/>
              </a:spcAft>
              <a:defRPr/>
            </a:lvl1pPr>
          </a:lstStyle>
          <a:p>
            <a:pPr>
              <a:defRPr/>
            </a:pPr>
            <a:fld id="{06C20818-64E2-4F79-8B9F-3774FBDEF415}" type="slidenum">
              <a:rPr lang="en-US"/>
              <a:pPr>
                <a:defRPr/>
              </a:pPr>
              <a:t>‹#›</a:t>
            </a:fld>
            <a:endParaRPr lang="en-US"/>
          </a:p>
        </p:txBody>
      </p:sp>
    </p:spTree>
    <p:extLst>
      <p:ext uri="{BB962C8B-B14F-4D97-AF65-F5344CB8AC3E}">
        <p14:creationId xmlns:p14="http://schemas.microsoft.com/office/powerpoint/2010/main" val="1425052166"/>
      </p:ext>
    </p:extLst>
  </p:cSld>
  <p:clrMapOvr>
    <a:masterClrMapping/>
  </p:clrMapOvr>
  <p:transition advClick="0" advTm="1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FF3DFD-A94D-4B75-9AC0-4D1EC6030894}" type="slidenum">
              <a:rPr lang="en-US" altLang="en-US"/>
              <a:pPr/>
              <a:t>‹#›</a:t>
            </a:fld>
            <a:endParaRPr lang="en-US" altLang="en-US"/>
          </a:p>
        </p:txBody>
      </p:sp>
    </p:spTree>
    <p:extLst>
      <p:ext uri="{BB962C8B-B14F-4D97-AF65-F5344CB8AC3E}">
        <p14:creationId xmlns:p14="http://schemas.microsoft.com/office/powerpoint/2010/main" val="92691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9FE5DD-4B62-4264-A1C2-6A21EAE6EB13}" type="slidenum">
              <a:rPr lang="en-US" altLang="en-US"/>
              <a:pPr/>
              <a:t>‹#›</a:t>
            </a:fld>
            <a:endParaRPr lang="en-US" altLang="en-US"/>
          </a:p>
        </p:txBody>
      </p:sp>
    </p:spTree>
    <p:extLst>
      <p:ext uri="{BB962C8B-B14F-4D97-AF65-F5344CB8AC3E}">
        <p14:creationId xmlns:p14="http://schemas.microsoft.com/office/powerpoint/2010/main" val="413450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A9A614-A07F-4535-877E-BC3BF5F66C96}" type="slidenum">
              <a:rPr lang="en-US" altLang="en-US"/>
              <a:pPr/>
              <a:t>‹#›</a:t>
            </a:fld>
            <a:endParaRPr lang="en-US" altLang="en-US"/>
          </a:p>
        </p:txBody>
      </p:sp>
    </p:spTree>
    <p:extLst>
      <p:ext uri="{BB962C8B-B14F-4D97-AF65-F5344CB8AC3E}">
        <p14:creationId xmlns:p14="http://schemas.microsoft.com/office/powerpoint/2010/main" val="386215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A4E56DD-3382-4BFA-AA40-5B079909D1E1}" type="slidenum">
              <a:rPr lang="en-US" altLang="en-US"/>
              <a:pPr/>
              <a:t>‹#›</a:t>
            </a:fld>
            <a:endParaRPr lang="en-US" altLang="en-US"/>
          </a:p>
        </p:txBody>
      </p:sp>
    </p:spTree>
    <p:extLst>
      <p:ext uri="{BB962C8B-B14F-4D97-AF65-F5344CB8AC3E}">
        <p14:creationId xmlns:p14="http://schemas.microsoft.com/office/powerpoint/2010/main" val="425179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14FF922-F2E8-432E-96D6-7A84B284B5F8}" type="slidenum">
              <a:rPr lang="en-US" altLang="en-US"/>
              <a:pPr/>
              <a:t>‹#›</a:t>
            </a:fld>
            <a:endParaRPr lang="en-US" altLang="en-US"/>
          </a:p>
        </p:txBody>
      </p:sp>
    </p:spTree>
    <p:extLst>
      <p:ext uri="{BB962C8B-B14F-4D97-AF65-F5344CB8AC3E}">
        <p14:creationId xmlns:p14="http://schemas.microsoft.com/office/powerpoint/2010/main" val="377958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A6F0FF4-60B3-46B7-B5F1-06DB7CAF7A72}" type="slidenum">
              <a:rPr lang="en-US" altLang="en-US"/>
              <a:pPr/>
              <a:t>‹#›</a:t>
            </a:fld>
            <a:endParaRPr lang="en-US" altLang="en-US"/>
          </a:p>
        </p:txBody>
      </p:sp>
    </p:spTree>
    <p:extLst>
      <p:ext uri="{BB962C8B-B14F-4D97-AF65-F5344CB8AC3E}">
        <p14:creationId xmlns:p14="http://schemas.microsoft.com/office/powerpoint/2010/main" val="390191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3B9341-3E52-4813-9BCB-7E3C9A51F95A}" type="slidenum">
              <a:rPr lang="en-US" altLang="en-US"/>
              <a:pPr/>
              <a:t>‹#›</a:t>
            </a:fld>
            <a:endParaRPr lang="en-US" altLang="en-US"/>
          </a:p>
        </p:txBody>
      </p:sp>
    </p:spTree>
    <p:extLst>
      <p:ext uri="{BB962C8B-B14F-4D97-AF65-F5344CB8AC3E}">
        <p14:creationId xmlns:p14="http://schemas.microsoft.com/office/powerpoint/2010/main" val="50825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54C7DEB-735E-4349-9B0E-DDDDB2356383}" type="slidenum">
              <a:rPr lang="en-US" altLang="en-US"/>
              <a:pPr/>
              <a:t>‹#›</a:t>
            </a:fld>
            <a:endParaRPr lang="en-US" altLang="en-US"/>
          </a:p>
        </p:txBody>
      </p:sp>
    </p:spTree>
    <p:extLst>
      <p:ext uri="{BB962C8B-B14F-4D97-AF65-F5344CB8AC3E}">
        <p14:creationId xmlns:p14="http://schemas.microsoft.com/office/powerpoint/2010/main" val="100090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grpSp>
        <p:nvGrpSpPr>
          <p:cNvPr id="267266" name="Group 2"/>
          <p:cNvGrpSpPr>
            <a:grpSpLocks/>
          </p:cNvGrpSpPr>
          <p:nvPr/>
        </p:nvGrpSpPr>
        <p:grpSpPr bwMode="auto">
          <a:xfrm>
            <a:off x="-3238500" y="0"/>
            <a:ext cx="11925300" cy="3810000"/>
            <a:chOff x="-2040" y="0"/>
            <a:chExt cx="7512" cy="2400"/>
          </a:xfrm>
        </p:grpSpPr>
        <p:sp>
          <p:nvSpPr>
            <p:cNvPr id="26726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26726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6726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27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6727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727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26727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26727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449D9BC-E058-458E-9671-719EF3901C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panose="020B0604020202020204" pitchFamily="34" charset="0"/>
        </a:defRPr>
      </a:lvl2pPr>
      <a:lvl3pPr algn="l" rtl="0" fontAlgn="base">
        <a:spcBef>
          <a:spcPct val="0"/>
        </a:spcBef>
        <a:spcAft>
          <a:spcPct val="0"/>
        </a:spcAft>
        <a:defRPr sz="3600">
          <a:solidFill>
            <a:schemeClr val="tx2"/>
          </a:solidFill>
          <a:latin typeface="Arial" panose="020B0604020202020204" pitchFamily="34" charset="0"/>
        </a:defRPr>
      </a:lvl3pPr>
      <a:lvl4pPr algn="l" rtl="0" fontAlgn="base">
        <a:spcBef>
          <a:spcPct val="0"/>
        </a:spcBef>
        <a:spcAft>
          <a:spcPct val="0"/>
        </a:spcAft>
        <a:defRPr sz="3600">
          <a:solidFill>
            <a:schemeClr val="tx2"/>
          </a:solidFill>
          <a:latin typeface="Arial" panose="020B0604020202020204" pitchFamily="34" charset="0"/>
        </a:defRPr>
      </a:lvl4pPr>
      <a:lvl5pPr algn="l" rtl="0" fontAlgn="base">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85800" y="76200"/>
            <a:ext cx="5381522" cy="1447800"/>
          </a:xfrm>
        </p:spPr>
        <p:txBody>
          <a:bodyPr/>
          <a:lstStyle/>
          <a:p>
            <a:pPr algn="ctr"/>
            <a:r>
              <a:rPr lang="en-US" altLang="en-US" sz="4400" b="1" i="1" dirty="0" smtClean="0">
                <a:solidFill>
                  <a:schemeClr val="accent6">
                    <a:lumMod val="75000"/>
                  </a:schemeClr>
                </a:solidFill>
                <a:latin typeface="Times New Roman" panose="02020603050405020304" pitchFamily="18" charset="0"/>
                <a:cs typeface="Times New Roman" panose="02020603050405020304" pitchFamily="18" charset="0"/>
              </a:rPr>
              <a:t>ARS Midwest Area</a:t>
            </a:r>
            <a:br>
              <a:rPr lang="en-US" altLang="en-US" sz="4400" b="1" i="1" dirty="0" smtClean="0">
                <a:solidFill>
                  <a:schemeClr val="accent6">
                    <a:lumMod val="75000"/>
                  </a:schemeClr>
                </a:solidFill>
                <a:latin typeface="Times New Roman" panose="02020603050405020304" pitchFamily="18" charset="0"/>
                <a:cs typeface="Times New Roman" panose="02020603050405020304" pitchFamily="18" charset="0"/>
              </a:rPr>
            </a:br>
            <a:r>
              <a:rPr lang="en-US" altLang="en-US" sz="4400" b="1" i="1" dirty="0" smtClean="0">
                <a:solidFill>
                  <a:schemeClr val="accent6">
                    <a:lumMod val="75000"/>
                  </a:schemeClr>
                </a:solidFill>
                <a:latin typeface="Times New Roman" panose="02020603050405020304" pitchFamily="18" charset="0"/>
                <a:cs typeface="Times New Roman" panose="02020603050405020304" pitchFamily="18" charset="0"/>
              </a:rPr>
              <a:t>Technology </a:t>
            </a:r>
            <a:r>
              <a:rPr lang="en-US" altLang="en-US" sz="4400" b="1" i="1" dirty="0">
                <a:solidFill>
                  <a:schemeClr val="accent6">
                    <a:lumMod val="75000"/>
                  </a:schemeClr>
                </a:solidFill>
                <a:latin typeface="Times New Roman" panose="02020603050405020304" pitchFamily="18" charset="0"/>
                <a:cs typeface="Times New Roman" panose="02020603050405020304" pitchFamily="18" charset="0"/>
              </a:rPr>
              <a:t>Transfer</a:t>
            </a:r>
          </a:p>
        </p:txBody>
      </p:sp>
      <p:sp>
        <p:nvSpPr>
          <p:cNvPr id="308227" name="Rectangle 3"/>
          <p:cNvSpPr>
            <a:spLocks noGrp="1" noChangeArrowheads="1"/>
          </p:cNvSpPr>
          <p:nvPr>
            <p:ph type="body" idx="1"/>
          </p:nvPr>
        </p:nvSpPr>
        <p:spPr>
          <a:xfrm>
            <a:off x="838200" y="2133600"/>
            <a:ext cx="8001000" cy="4724400"/>
          </a:xfrm>
        </p:spPr>
        <p:txBody>
          <a:bodyPr/>
          <a:lstStyle/>
          <a:p>
            <a:pPr>
              <a:buFont typeface="Wingdings" panose="05000000000000000000" pitchFamily="2" charset="2"/>
              <a:buNone/>
            </a:pPr>
            <a:r>
              <a:rPr lang="en-US" altLang="en-US" sz="4000" dirty="0" smtClean="0">
                <a:solidFill>
                  <a:srgbClr val="0070C0"/>
                </a:solidFill>
                <a:latin typeface="Arial" panose="020B0604020202020204" pitchFamily="34" charset="0"/>
                <a:cs typeface="Arial" panose="020B0604020202020204" pitchFamily="34" charset="0"/>
              </a:rPr>
              <a:t>Technology Transfer </a:t>
            </a:r>
          </a:p>
          <a:p>
            <a:pPr>
              <a:buFont typeface="Wingdings" panose="05000000000000000000" pitchFamily="2" charset="2"/>
              <a:buNone/>
            </a:pPr>
            <a:r>
              <a:rPr lang="en-US" altLang="en-US" sz="4000" dirty="0" smtClean="0">
                <a:solidFill>
                  <a:srgbClr val="0070C0"/>
                </a:solidFill>
                <a:latin typeface="Arial" panose="020B0604020202020204" pitchFamily="34" charset="0"/>
                <a:cs typeface="Arial" panose="020B0604020202020204" pitchFamily="34" charset="0"/>
              </a:rPr>
              <a:t>and the Interfaces with the </a:t>
            </a:r>
          </a:p>
          <a:p>
            <a:pPr>
              <a:buFont typeface="Wingdings" panose="05000000000000000000" pitchFamily="2" charset="2"/>
              <a:buNone/>
            </a:pPr>
            <a:r>
              <a:rPr lang="en-US" altLang="en-US" sz="4000" dirty="0" smtClean="0">
                <a:solidFill>
                  <a:srgbClr val="0070C0"/>
                </a:solidFill>
                <a:latin typeface="Arial" panose="020B0604020202020204" pitchFamily="34" charset="0"/>
                <a:cs typeface="Arial" panose="020B0604020202020204" pitchFamily="34" charset="0"/>
              </a:rPr>
              <a:t>Research Unit,</a:t>
            </a:r>
          </a:p>
          <a:p>
            <a:pPr>
              <a:buFont typeface="Wingdings" panose="05000000000000000000" pitchFamily="2" charset="2"/>
              <a:buNone/>
            </a:pPr>
            <a:r>
              <a:rPr lang="en-US" altLang="en-US" sz="4000" dirty="0" smtClean="0">
                <a:solidFill>
                  <a:srgbClr val="0070C0"/>
                </a:solidFill>
                <a:latin typeface="Arial" panose="020B0604020202020204" pitchFamily="34" charset="0"/>
                <a:cs typeface="Arial" panose="020B0604020202020204" pitchFamily="34" charset="0"/>
              </a:rPr>
              <a:t>MWA Technology Transfer Office,</a:t>
            </a:r>
          </a:p>
          <a:p>
            <a:pPr>
              <a:buFont typeface="Wingdings" panose="05000000000000000000" pitchFamily="2" charset="2"/>
              <a:buNone/>
            </a:pPr>
            <a:r>
              <a:rPr lang="en-US" altLang="en-US" sz="4000" dirty="0" smtClean="0">
                <a:solidFill>
                  <a:srgbClr val="0070C0"/>
                </a:solidFill>
                <a:latin typeface="Arial" panose="020B0604020202020204" pitchFamily="34" charset="0"/>
                <a:cs typeface="Arial" panose="020B0604020202020204" pitchFamily="34" charset="0"/>
              </a:rPr>
              <a:t>and Headquarters Office of Technology Transfer (Patents) </a:t>
            </a:r>
          </a:p>
          <a:p>
            <a:pPr algn="ctr">
              <a:buFont typeface="Wingdings" panose="05000000000000000000" pitchFamily="2" charset="2"/>
              <a:buNone/>
            </a:pPr>
            <a:endParaRPr lang="en-US" altLang="en-US" sz="4800" dirty="0" smtClean="0">
              <a:solidFill>
                <a:srgbClr val="0070C0"/>
              </a:solidFill>
              <a:latin typeface="Arial" panose="020B0604020202020204" pitchFamily="34" charset="0"/>
              <a:cs typeface="Arial" panose="020B0604020202020204" pitchFamily="34" charset="0"/>
            </a:endParaRPr>
          </a:p>
        </p:txBody>
      </p:sp>
      <p:pic>
        <p:nvPicPr>
          <p:cNvPr id="6" name="Picture 4" descr="94c08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803892"/>
            <a:ext cx="2562122"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81000" y="304800"/>
            <a:ext cx="8458200" cy="990600"/>
          </a:xfrm>
        </p:spPr>
        <p:txBody>
          <a:bodyPr/>
          <a:lstStyle/>
          <a:p>
            <a:pPr algn="ctr"/>
            <a:r>
              <a:rPr lang="en-US" altLang="en-US" b="1" i="1" dirty="0" smtClean="0">
                <a:solidFill>
                  <a:srgbClr val="0070C0"/>
                </a:solidFill>
                <a:latin typeface="Times New Roman" panose="02020603050405020304" pitchFamily="18" charset="0"/>
                <a:cs typeface="Times New Roman" panose="02020603050405020304" pitchFamily="18" charset="0"/>
              </a:rPr>
              <a:t>Cooperative research agreements</a:t>
            </a:r>
          </a:p>
        </p:txBody>
      </p:sp>
      <p:sp>
        <p:nvSpPr>
          <p:cNvPr id="72707" name="Content Placeholder 2"/>
          <p:cNvSpPr>
            <a:spLocks noGrp="1"/>
          </p:cNvSpPr>
          <p:nvPr>
            <p:ph idx="1"/>
          </p:nvPr>
        </p:nvSpPr>
        <p:spPr>
          <a:xfrm>
            <a:off x="838200" y="1828800"/>
            <a:ext cx="8229600" cy="4876800"/>
          </a:xfrm>
        </p:spPr>
        <p:txBody>
          <a:bodyPr/>
          <a:lstStyle/>
          <a:p>
            <a:pPr>
              <a:buFontTx/>
              <a:buNone/>
            </a:pPr>
            <a:r>
              <a:rPr lang="en-US" altLang="en-US" dirty="0" smtClean="0"/>
              <a:t>Defines the scope of work – what and how</a:t>
            </a:r>
          </a:p>
          <a:p>
            <a:pPr>
              <a:buFontTx/>
              <a:buNone/>
            </a:pPr>
            <a:endParaRPr lang="en-US" altLang="en-US" sz="1000" dirty="0" smtClean="0"/>
          </a:p>
          <a:p>
            <a:pPr>
              <a:buFontTx/>
              <a:buNone/>
            </a:pPr>
            <a:r>
              <a:rPr lang="en-US" altLang="en-US" dirty="0" smtClean="0">
                <a:solidFill>
                  <a:srgbClr val="0070C0"/>
                </a:solidFill>
              </a:rPr>
              <a:t>Identifies resources to be contributed by each party</a:t>
            </a:r>
          </a:p>
          <a:p>
            <a:pPr>
              <a:buFontTx/>
              <a:buNone/>
            </a:pPr>
            <a:endParaRPr lang="en-US" altLang="en-US" sz="1000" dirty="0" smtClean="0">
              <a:solidFill>
                <a:srgbClr val="0070C0"/>
              </a:solidFill>
            </a:endParaRPr>
          </a:p>
          <a:p>
            <a:pPr>
              <a:buFontTx/>
              <a:buNone/>
            </a:pPr>
            <a:r>
              <a:rPr lang="en-US" altLang="en-US" dirty="0" smtClean="0"/>
              <a:t>Identifies expectations, responsibilities and obligations of all parties </a:t>
            </a:r>
          </a:p>
          <a:p>
            <a:pPr>
              <a:buFontTx/>
              <a:buNone/>
            </a:pPr>
            <a:endParaRPr lang="en-US" altLang="en-US" sz="1000" dirty="0" smtClean="0"/>
          </a:p>
          <a:p>
            <a:pPr>
              <a:buFontTx/>
              <a:buNone/>
            </a:pPr>
            <a:r>
              <a:rPr lang="en-US" altLang="en-US" dirty="0" smtClean="0">
                <a:solidFill>
                  <a:srgbClr val="0070C0"/>
                </a:solidFill>
              </a:rPr>
              <a:t>Identifies how new intellectual property and publications/public disclosures o</a:t>
            </a:r>
            <a:r>
              <a:rPr lang="en-US" altLang="en-US" dirty="0" smtClean="0"/>
              <a:t>f the results will be managed</a:t>
            </a:r>
          </a:p>
          <a:p>
            <a:pPr>
              <a:buFontTx/>
              <a:buNone/>
            </a:pPr>
            <a:endParaRPr lang="en-US" altLang="en-US" sz="800" dirty="0" smtClean="0"/>
          </a:p>
        </p:txBody>
      </p:sp>
    </p:spTree>
    <p:extLst>
      <p:ext uri="{BB962C8B-B14F-4D97-AF65-F5344CB8AC3E}">
        <p14:creationId xmlns:p14="http://schemas.microsoft.com/office/powerpoint/2010/main" val="318725653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90600" y="304800"/>
            <a:ext cx="7924800" cy="533400"/>
          </a:xfrm>
        </p:spPr>
        <p:txBody>
          <a:bodyPr/>
          <a:lstStyle/>
          <a:p>
            <a:pPr eaLnBrk="1" hangingPunct="1"/>
            <a:r>
              <a:rPr lang="en-US" altLang="en-US" b="1" i="1" dirty="0" smtClean="0">
                <a:solidFill>
                  <a:schemeClr val="accent5">
                    <a:lumMod val="50000"/>
                  </a:schemeClr>
                </a:solidFill>
                <a:latin typeface="Times New Roman" panose="02020603050405020304" pitchFamily="18" charset="0"/>
              </a:rPr>
              <a:t>ARS Cooperative Research Agreements</a:t>
            </a:r>
          </a:p>
        </p:txBody>
      </p:sp>
      <p:sp>
        <p:nvSpPr>
          <p:cNvPr id="572419" name="Rectangle 3"/>
          <p:cNvSpPr>
            <a:spLocks noGrp="1" noChangeArrowheads="1"/>
          </p:cNvSpPr>
          <p:nvPr>
            <p:ph type="body" sz="half" idx="1"/>
          </p:nvPr>
        </p:nvSpPr>
        <p:spPr>
          <a:xfrm>
            <a:off x="5334000" y="2590800"/>
            <a:ext cx="3810000" cy="4267200"/>
          </a:xfrm>
          <a:solidFill>
            <a:schemeClr val="bg2">
              <a:alpha val="50195"/>
            </a:schemeClr>
          </a:solidFill>
        </p:spPr>
        <p:txBody>
          <a:bodyPr/>
          <a:lstStyle/>
          <a:p>
            <a:pPr eaLnBrk="1" hangingPunct="1">
              <a:lnSpc>
                <a:spcPct val="80000"/>
              </a:lnSpc>
              <a:buFont typeface="Wingdings" panose="05000000000000000000" pitchFamily="2" charset="2"/>
              <a:buNone/>
            </a:pPr>
            <a:r>
              <a:rPr lang="en-US" altLang="en-US" sz="2400" dirty="0" smtClean="0"/>
              <a:t>Trust Fund Agreement</a:t>
            </a:r>
          </a:p>
          <a:p>
            <a:pPr eaLnBrk="1" hangingPunct="1">
              <a:lnSpc>
                <a:spcPct val="80000"/>
              </a:lnSpc>
            </a:pPr>
            <a:endParaRPr lang="en-US" altLang="en-US" sz="800" dirty="0" smtClean="0"/>
          </a:p>
          <a:p>
            <a:pPr eaLnBrk="1" hangingPunct="1">
              <a:lnSpc>
                <a:spcPct val="80000"/>
              </a:lnSpc>
              <a:buFont typeface="Wingdings" panose="05000000000000000000" pitchFamily="2" charset="2"/>
              <a:buNone/>
            </a:pPr>
            <a:r>
              <a:rPr lang="en-US" altLang="en-US" sz="2400" dirty="0" smtClean="0"/>
              <a:t>Reimbursable Agreement</a:t>
            </a:r>
          </a:p>
          <a:p>
            <a:pPr eaLnBrk="1" hangingPunct="1">
              <a:lnSpc>
                <a:spcPct val="80000"/>
              </a:lnSpc>
              <a:buFont typeface="Wingdings" panose="05000000000000000000" pitchFamily="2" charset="2"/>
              <a:buNone/>
            </a:pPr>
            <a:endParaRPr lang="en-US" altLang="en-US" sz="800" dirty="0" smtClean="0"/>
          </a:p>
          <a:p>
            <a:pPr eaLnBrk="1" hangingPunct="1">
              <a:lnSpc>
                <a:spcPct val="80000"/>
              </a:lnSpc>
              <a:buFont typeface="Wingdings" panose="05000000000000000000" pitchFamily="2" charset="2"/>
              <a:buNone/>
            </a:pPr>
            <a:r>
              <a:rPr lang="en-US" altLang="en-US" sz="2400" dirty="0" smtClean="0"/>
              <a:t>Specific Cooperative Agreement</a:t>
            </a:r>
          </a:p>
          <a:p>
            <a:pPr eaLnBrk="1" hangingPunct="1">
              <a:lnSpc>
                <a:spcPct val="80000"/>
              </a:lnSpc>
              <a:buFont typeface="Wingdings" panose="05000000000000000000" pitchFamily="2" charset="2"/>
              <a:buNone/>
            </a:pPr>
            <a:endParaRPr lang="en-US" altLang="en-US" sz="800" dirty="0" smtClean="0"/>
          </a:p>
          <a:p>
            <a:pPr eaLnBrk="1" hangingPunct="1">
              <a:lnSpc>
                <a:spcPct val="80000"/>
              </a:lnSpc>
              <a:buFont typeface="Wingdings" panose="05000000000000000000" pitchFamily="2" charset="2"/>
              <a:buNone/>
            </a:pPr>
            <a:r>
              <a:rPr lang="en-US" altLang="en-US" sz="2400" dirty="0" smtClean="0"/>
              <a:t>Assistance-type Cooperative Agreement</a:t>
            </a:r>
          </a:p>
          <a:p>
            <a:pPr eaLnBrk="1" hangingPunct="1">
              <a:lnSpc>
                <a:spcPct val="80000"/>
              </a:lnSpc>
              <a:buFont typeface="Wingdings" panose="05000000000000000000" pitchFamily="2" charset="2"/>
              <a:buNone/>
            </a:pPr>
            <a:endParaRPr lang="en-US" altLang="en-US" sz="800" dirty="0" smtClean="0"/>
          </a:p>
          <a:p>
            <a:pPr eaLnBrk="1" hangingPunct="1">
              <a:lnSpc>
                <a:spcPct val="80000"/>
              </a:lnSpc>
              <a:buFont typeface="Wingdings" panose="05000000000000000000" pitchFamily="2" charset="2"/>
              <a:buNone/>
            </a:pPr>
            <a:r>
              <a:rPr lang="en-US" altLang="en-US" sz="2400" dirty="0" smtClean="0"/>
              <a:t>Non-funded Cooperative Agreement</a:t>
            </a:r>
          </a:p>
        </p:txBody>
      </p:sp>
      <p:sp>
        <p:nvSpPr>
          <p:cNvPr id="572420" name="Rectangle 4"/>
          <p:cNvSpPr>
            <a:spLocks noGrp="1" noChangeArrowheads="1"/>
          </p:cNvSpPr>
          <p:nvPr>
            <p:ph type="body" sz="half" idx="2"/>
          </p:nvPr>
        </p:nvSpPr>
        <p:spPr>
          <a:xfrm>
            <a:off x="914400" y="1645445"/>
            <a:ext cx="4267200" cy="2393155"/>
          </a:xfrm>
          <a:solidFill>
            <a:schemeClr val="bg2">
              <a:alpha val="50195"/>
            </a:schemeClr>
          </a:solidFill>
        </p:spPr>
        <p:txBody>
          <a:bodyPr/>
          <a:lstStyle/>
          <a:p>
            <a:pPr eaLnBrk="1" hangingPunct="1">
              <a:lnSpc>
                <a:spcPct val="80000"/>
              </a:lnSpc>
              <a:buFont typeface="Wingdings" panose="05000000000000000000" pitchFamily="2" charset="2"/>
              <a:buNone/>
            </a:pPr>
            <a:endParaRPr lang="en-US" altLang="en-US" sz="1000" dirty="0" smtClean="0"/>
          </a:p>
          <a:p>
            <a:pPr eaLnBrk="1" hangingPunct="1">
              <a:lnSpc>
                <a:spcPct val="80000"/>
              </a:lnSpc>
              <a:buFont typeface="Wingdings" panose="05000000000000000000" pitchFamily="2" charset="2"/>
              <a:buNone/>
            </a:pPr>
            <a:r>
              <a:rPr lang="en-US" altLang="en-US" sz="2400" dirty="0" smtClean="0"/>
              <a:t>Cooperative Research and</a:t>
            </a:r>
          </a:p>
          <a:p>
            <a:pPr eaLnBrk="1" hangingPunct="1">
              <a:lnSpc>
                <a:spcPct val="80000"/>
              </a:lnSpc>
              <a:buFont typeface="Wingdings" panose="05000000000000000000" pitchFamily="2" charset="2"/>
              <a:buNone/>
            </a:pPr>
            <a:r>
              <a:rPr lang="en-US" altLang="en-US" sz="2400" dirty="0" smtClean="0"/>
              <a:t>Development Agreements </a:t>
            </a:r>
          </a:p>
          <a:p>
            <a:pPr eaLnBrk="1" hangingPunct="1">
              <a:lnSpc>
                <a:spcPct val="80000"/>
              </a:lnSpc>
              <a:buFont typeface="Wingdings" panose="05000000000000000000" pitchFamily="2" charset="2"/>
              <a:buNone/>
            </a:pPr>
            <a:r>
              <a:rPr lang="en-US" altLang="en-US" sz="2400" dirty="0" smtClean="0"/>
              <a:t>(CRADA)</a:t>
            </a:r>
          </a:p>
          <a:p>
            <a:pPr eaLnBrk="1" hangingPunct="1">
              <a:lnSpc>
                <a:spcPct val="80000"/>
              </a:lnSpc>
              <a:buFont typeface="Wingdings" panose="05000000000000000000" pitchFamily="2" charset="2"/>
              <a:buNone/>
            </a:pPr>
            <a:endParaRPr lang="en-US" altLang="en-US" sz="1200" dirty="0" smtClean="0"/>
          </a:p>
          <a:p>
            <a:pPr eaLnBrk="1" hangingPunct="1">
              <a:lnSpc>
                <a:spcPct val="80000"/>
              </a:lnSpc>
              <a:buFont typeface="Wingdings" panose="05000000000000000000" pitchFamily="2" charset="2"/>
              <a:buNone/>
            </a:pPr>
            <a:r>
              <a:rPr lang="en-US" altLang="en-US" sz="2400" dirty="0" smtClean="0"/>
              <a:t>Material Transfer Research Agreements (MTRA)</a:t>
            </a:r>
          </a:p>
        </p:txBody>
      </p:sp>
      <p:grpSp>
        <p:nvGrpSpPr>
          <p:cNvPr id="2" name="Group 5"/>
          <p:cNvGrpSpPr>
            <a:grpSpLocks/>
          </p:cNvGrpSpPr>
          <p:nvPr/>
        </p:nvGrpSpPr>
        <p:grpSpPr bwMode="auto">
          <a:xfrm>
            <a:off x="228600" y="838200"/>
            <a:ext cx="7467600" cy="1447800"/>
            <a:chOff x="432" y="960"/>
            <a:chExt cx="4704" cy="912"/>
          </a:xfrm>
        </p:grpSpPr>
        <p:sp>
          <p:nvSpPr>
            <p:cNvPr id="74764" name="Rectangle 6"/>
            <p:cNvSpPr>
              <a:spLocks noChangeArrowheads="1"/>
            </p:cNvSpPr>
            <p:nvPr/>
          </p:nvSpPr>
          <p:spPr bwMode="auto">
            <a:xfrm>
              <a:off x="432" y="960"/>
              <a:ext cx="172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chemeClr val="tx2"/>
                </a:buClr>
                <a:buFontTx/>
                <a:buNone/>
              </a:pPr>
              <a:r>
                <a:rPr lang="en-US" altLang="en-US" sz="2400" b="1">
                  <a:solidFill>
                    <a:srgbClr val="FFFF00"/>
                  </a:solidFill>
                </a:rPr>
                <a:t> </a:t>
              </a:r>
              <a:endParaRPr lang="en-US" altLang="en-US" sz="2400" b="1">
                <a:solidFill>
                  <a:srgbClr val="FFFF00"/>
                </a:solidFill>
                <a:latin typeface="Tahoma" panose="020B0604030504040204" pitchFamily="34" charset="0"/>
              </a:endParaRPr>
            </a:p>
          </p:txBody>
        </p:sp>
        <p:sp>
          <p:nvSpPr>
            <p:cNvPr id="74765" name="Rectangle 7"/>
            <p:cNvSpPr>
              <a:spLocks noChangeArrowheads="1"/>
            </p:cNvSpPr>
            <p:nvPr/>
          </p:nvSpPr>
          <p:spPr bwMode="auto">
            <a:xfrm>
              <a:off x="3168" y="960"/>
              <a:ext cx="196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chemeClr val="tx2"/>
                </a:buClr>
                <a:buFontTx/>
                <a:buNone/>
              </a:pPr>
              <a:endParaRPr lang="en-US" altLang="en-US" sz="2800" b="1">
                <a:solidFill>
                  <a:srgbClr val="FFFF00"/>
                </a:solidFill>
              </a:endParaRPr>
            </a:p>
          </p:txBody>
        </p:sp>
      </p:grpSp>
      <p:sp>
        <p:nvSpPr>
          <p:cNvPr id="74758" name="Rectangle 8"/>
          <p:cNvSpPr>
            <a:spLocks noChangeArrowheads="1"/>
          </p:cNvSpPr>
          <p:nvPr/>
        </p:nvSpPr>
        <p:spPr bwMode="auto">
          <a:xfrm>
            <a:off x="5218113" y="1484312"/>
            <a:ext cx="4078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1" dirty="0">
                <a:solidFill>
                  <a:srgbClr val="0070C0"/>
                </a:solidFill>
                <a:latin typeface="Times New Roman" panose="02020603050405020304" pitchFamily="18" charset="0"/>
                <a:cs typeface="Times New Roman" panose="02020603050405020304" pitchFamily="18" charset="0"/>
              </a:rPr>
              <a:t>Extramural Agreements </a:t>
            </a:r>
          </a:p>
          <a:p>
            <a:pPr algn="ctr" eaLnBrk="1" hangingPunct="1">
              <a:spcBef>
                <a:spcPct val="0"/>
              </a:spcBef>
              <a:buFontTx/>
              <a:buNone/>
            </a:pPr>
            <a:r>
              <a:rPr lang="en-US" altLang="en-US" sz="2800" b="1" i="1" dirty="0">
                <a:solidFill>
                  <a:srgbClr val="0070C0"/>
                </a:solidFill>
                <a:latin typeface="Times New Roman" panose="02020603050405020304" pitchFamily="18" charset="0"/>
                <a:cs typeface="Times New Roman" panose="02020603050405020304" pitchFamily="18" charset="0"/>
              </a:rPr>
              <a:t>Division </a:t>
            </a:r>
            <a:r>
              <a:rPr lang="en-US" altLang="en-US" sz="2800" b="1" i="1" dirty="0" smtClean="0">
                <a:solidFill>
                  <a:srgbClr val="0070C0"/>
                </a:solidFill>
                <a:latin typeface="Times New Roman" panose="02020603050405020304" pitchFamily="18" charset="0"/>
                <a:cs typeface="Times New Roman" panose="02020603050405020304" pitchFamily="18" charset="0"/>
              </a:rPr>
              <a:t>(BSC</a:t>
            </a:r>
            <a:r>
              <a:rPr lang="en-US" altLang="en-US" sz="2800" b="1" i="1" dirty="0">
                <a:solidFill>
                  <a:srgbClr val="0070C0"/>
                </a:solidFill>
                <a:latin typeface="Times New Roman" panose="02020603050405020304" pitchFamily="18" charset="0"/>
                <a:cs typeface="Times New Roman" panose="02020603050405020304" pitchFamily="18" charset="0"/>
              </a:rPr>
              <a:t>)</a:t>
            </a:r>
          </a:p>
        </p:txBody>
      </p:sp>
      <p:sp>
        <p:nvSpPr>
          <p:cNvPr id="74759" name="Text Box 10"/>
          <p:cNvSpPr txBox="1">
            <a:spLocks noChangeArrowheads="1"/>
          </p:cNvSpPr>
          <p:nvPr/>
        </p:nvSpPr>
        <p:spPr bwMode="auto">
          <a:xfrm>
            <a:off x="152400" y="11430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74760" name="Rectangle 11"/>
          <p:cNvSpPr>
            <a:spLocks noChangeArrowheads="1"/>
          </p:cNvSpPr>
          <p:nvPr/>
        </p:nvSpPr>
        <p:spPr bwMode="auto">
          <a:xfrm>
            <a:off x="762000" y="990600"/>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0070C0"/>
                </a:solidFill>
                <a:latin typeface="Times New Roman" panose="02020603050405020304" pitchFamily="18" charset="0"/>
                <a:cs typeface="Times New Roman" panose="02020603050405020304" pitchFamily="18" charset="0"/>
              </a:rPr>
              <a:t>Technology Transfer (MWA) </a:t>
            </a:r>
          </a:p>
        </p:txBody>
      </p:sp>
      <p:sp>
        <p:nvSpPr>
          <p:cNvPr id="74761" name="Text Box 14"/>
          <p:cNvSpPr txBox="1">
            <a:spLocks noChangeArrowheads="1"/>
          </p:cNvSpPr>
          <p:nvPr/>
        </p:nvSpPr>
        <p:spPr bwMode="auto">
          <a:xfrm>
            <a:off x="762000" y="43434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74762" name="Text Box 15"/>
          <p:cNvSpPr txBox="1">
            <a:spLocks noChangeArrowheads="1"/>
          </p:cNvSpPr>
          <p:nvPr/>
        </p:nvSpPr>
        <p:spPr bwMode="auto">
          <a:xfrm>
            <a:off x="188913" y="4394200"/>
            <a:ext cx="480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rgbClr val="0070C0"/>
                </a:solidFill>
                <a:latin typeface="Times New Roman" panose="02020603050405020304" pitchFamily="18" charset="0"/>
                <a:cs typeface="Times New Roman" panose="02020603050405020304" pitchFamily="18" charset="0"/>
              </a:rPr>
              <a:t>Office of International Research Programs</a:t>
            </a:r>
          </a:p>
        </p:txBody>
      </p:sp>
      <p:sp>
        <p:nvSpPr>
          <p:cNvPr id="74763" name="Text Box 16"/>
          <p:cNvSpPr txBox="1">
            <a:spLocks noChangeArrowheads="1"/>
          </p:cNvSpPr>
          <p:nvPr/>
        </p:nvSpPr>
        <p:spPr bwMode="auto">
          <a:xfrm>
            <a:off x="119063" y="533400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Assists in development of cooperative research projects with  international research community</a:t>
            </a:r>
          </a:p>
        </p:txBody>
      </p:sp>
    </p:spTree>
    <p:extLst>
      <p:ext uri="{BB962C8B-B14F-4D97-AF65-F5344CB8AC3E}">
        <p14:creationId xmlns:p14="http://schemas.microsoft.com/office/powerpoint/2010/main" val="29453758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2419">
                                            <p:bg/>
                                          </p:spTgt>
                                        </p:tgtEl>
                                        <p:attrNameLst>
                                          <p:attrName>style.visibility</p:attrName>
                                        </p:attrNameLst>
                                      </p:cBhvr>
                                      <p:to>
                                        <p:strVal val="visible"/>
                                      </p:to>
                                    </p:set>
                                    <p:animEffect transition="in" filter="dissolve">
                                      <p:cBhvr>
                                        <p:cTn id="12" dur="500"/>
                                        <p:tgtEl>
                                          <p:spTgt spid="572419">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2419">
                                            <p:txEl>
                                              <p:pRg st="0" end="0"/>
                                            </p:txEl>
                                          </p:spTgt>
                                        </p:tgtEl>
                                        <p:attrNameLst>
                                          <p:attrName>style.visibility</p:attrName>
                                        </p:attrNameLst>
                                      </p:cBhvr>
                                      <p:to>
                                        <p:strVal val="visible"/>
                                      </p:to>
                                    </p:set>
                                    <p:animEffect transition="in" filter="dissolve">
                                      <p:cBhvr>
                                        <p:cTn id="17" dur="500"/>
                                        <p:tgtEl>
                                          <p:spTgt spid="5724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2419">
                                            <p:txEl>
                                              <p:pRg st="2" end="2"/>
                                            </p:txEl>
                                          </p:spTgt>
                                        </p:tgtEl>
                                        <p:attrNameLst>
                                          <p:attrName>style.visibility</p:attrName>
                                        </p:attrNameLst>
                                      </p:cBhvr>
                                      <p:to>
                                        <p:strVal val="visible"/>
                                      </p:to>
                                    </p:set>
                                    <p:animEffect transition="in" filter="dissolve">
                                      <p:cBhvr>
                                        <p:cTn id="22" dur="500"/>
                                        <p:tgtEl>
                                          <p:spTgt spid="5724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2419">
                                            <p:txEl>
                                              <p:pRg st="4" end="4"/>
                                            </p:txEl>
                                          </p:spTgt>
                                        </p:tgtEl>
                                        <p:attrNameLst>
                                          <p:attrName>style.visibility</p:attrName>
                                        </p:attrNameLst>
                                      </p:cBhvr>
                                      <p:to>
                                        <p:strVal val="visible"/>
                                      </p:to>
                                    </p:set>
                                    <p:animEffect transition="in" filter="dissolve">
                                      <p:cBhvr>
                                        <p:cTn id="27" dur="500"/>
                                        <p:tgtEl>
                                          <p:spTgt spid="5724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2419">
                                            <p:txEl>
                                              <p:pRg st="6" end="6"/>
                                            </p:txEl>
                                          </p:spTgt>
                                        </p:tgtEl>
                                        <p:attrNameLst>
                                          <p:attrName>style.visibility</p:attrName>
                                        </p:attrNameLst>
                                      </p:cBhvr>
                                      <p:to>
                                        <p:strVal val="visible"/>
                                      </p:to>
                                    </p:set>
                                    <p:animEffect transition="in" filter="dissolve">
                                      <p:cBhvr>
                                        <p:cTn id="32" dur="500"/>
                                        <p:tgtEl>
                                          <p:spTgt spid="57241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72419">
                                            <p:txEl>
                                              <p:pRg st="8" end="8"/>
                                            </p:txEl>
                                          </p:spTgt>
                                        </p:tgtEl>
                                        <p:attrNameLst>
                                          <p:attrName>style.visibility</p:attrName>
                                        </p:attrNameLst>
                                      </p:cBhvr>
                                      <p:to>
                                        <p:strVal val="visible"/>
                                      </p:to>
                                    </p:set>
                                    <p:animEffect transition="in" filter="dissolve">
                                      <p:cBhvr>
                                        <p:cTn id="37" dur="500"/>
                                        <p:tgtEl>
                                          <p:spTgt spid="57241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72420">
                                            <p:bg/>
                                          </p:spTgt>
                                        </p:tgtEl>
                                        <p:attrNameLst>
                                          <p:attrName>style.visibility</p:attrName>
                                        </p:attrNameLst>
                                      </p:cBhvr>
                                      <p:to>
                                        <p:strVal val="visible"/>
                                      </p:to>
                                    </p:set>
                                    <p:animEffect transition="in" filter="dissolve">
                                      <p:cBhvr>
                                        <p:cTn id="42" dur="500"/>
                                        <p:tgtEl>
                                          <p:spTgt spid="572420">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72420">
                                            <p:txEl>
                                              <p:pRg st="1" end="1"/>
                                            </p:txEl>
                                          </p:spTgt>
                                        </p:tgtEl>
                                        <p:attrNameLst>
                                          <p:attrName>style.visibility</p:attrName>
                                        </p:attrNameLst>
                                      </p:cBhvr>
                                      <p:to>
                                        <p:strVal val="visible"/>
                                      </p:to>
                                    </p:set>
                                    <p:animEffect transition="in" filter="dissolve">
                                      <p:cBhvr>
                                        <p:cTn id="47" dur="500"/>
                                        <p:tgtEl>
                                          <p:spTgt spid="572420">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72420">
                                            <p:txEl>
                                              <p:pRg st="2" end="2"/>
                                            </p:txEl>
                                          </p:spTgt>
                                        </p:tgtEl>
                                        <p:attrNameLst>
                                          <p:attrName>style.visibility</p:attrName>
                                        </p:attrNameLst>
                                      </p:cBhvr>
                                      <p:to>
                                        <p:strVal val="visible"/>
                                      </p:to>
                                    </p:set>
                                    <p:animEffect transition="in" filter="dissolve">
                                      <p:cBhvr>
                                        <p:cTn id="52" dur="500"/>
                                        <p:tgtEl>
                                          <p:spTgt spid="572420">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72420">
                                            <p:txEl>
                                              <p:pRg st="3" end="3"/>
                                            </p:txEl>
                                          </p:spTgt>
                                        </p:tgtEl>
                                        <p:attrNameLst>
                                          <p:attrName>style.visibility</p:attrName>
                                        </p:attrNameLst>
                                      </p:cBhvr>
                                      <p:to>
                                        <p:strVal val="visible"/>
                                      </p:to>
                                    </p:set>
                                    <p:animEffect transition="in" filter="dissolve">
                                      <p:cBhvr>
                                        <p:cTn id="57" dur="500"/>
                                        <p:tgtEl>
                                          <p:spTgt spid="572420">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72420">
                                            <p:txEl>
                                              <p:pRg st="5" end="5"/>
                                            </p:txEl>
                                          </p:spTgt>
                                        </p:tgtEl>
                                        <p:attrNameLst>
                                          <p:attrName>style.visibility</p:attrName>
                                        </p:attrNameLst>
                                      </p:cBhvr>
                                      <p:to>
                                        <p:strVal val="visible"/>
                                      </p:to>
                                    </p:set>
                                    <p:animEffect transition="in" filter="dissolve">
                                      <p:cBhvr>
                                        <p:cTn id="62" dur="500"/>
                                        <p:tgtEl>
                                          <p:spTgt spid="5724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build="p" animBg="1" autoUpdateAnimBg="0"/>
      <p:bldP spid="572420"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ChangeArrowheads="1"/>
          </p:cNvSpPr>
          <p:nvPr/>
        </p:nvSpPr>
        <p:spPr bwMode="auto">
          <a:xfrm>
            <a:off x="3079376" y="1752600"/>
            <a:ext cx="6096000" cy="481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chemeClr val="folHlink"/>
              </a:buClr>
              <a:buFont typeface="Wingdings" panose="05000000000000000000" pitchFamily="2" charset="2"/>
              <a:buNone/>
            </a:pPr>
            <a:r>
              <a:rPr lang="en-US" altLang="en-US" sz="2800" dirty="0" smtClean="0"/>
              <a:t>Transfer of materials </a:t>
            </a:r>
            <a:r>
              <a:rPr lang="en-US" altLang="en-US" sz="2800" dirty="0"/>
              <a:t>AND collaborative </a:t>
            </a:r>
            <a:r>
              <a:rPr lang="en-US" altLang="en-US" sz="2800" dirty="0" smtClean="0"/>
              <a:t>research.</a:t>
            </a:r>
          </a:p>
          <a:p>
            <a:pPr>
              <a:lnSpc>
                <a:spcPct val="90000"/>
              </a:lnSpc>
              <a:spcBef>
                <a:spcPct val="20000"/>
              </a:spcBef>
              <a:buClr>
                <a:schemeClr val="folHlink"/>
              </a:buClr>
              <a:buFont typeface="Wingdings" panose="05000000000000000000" pitchFamily="2" charset="2"/>
              <a:buNone/>
            </a:pPr>
            <a:endParaRPr lang="en-US" altLang="en-US" sz="1000" dirty="0" smtClean="0">
              <a:solidFill>
                <a:srgbClr val="C00000"/>
              </a:solidFill>
            </a:endParaRPr>
          </a:p>
          <a:p>
            <a:pPr>
              <a:lnSpc>
                <a:spcPct val="90000"/>
              </a:lnSpc>
              <a:spcBef>
                <a:spcPct val="20000"/>
              </a:spcBef>
              <a:buClr>
                <a:schemeClr val="folHlink"/>
              </a:buClr>
              <a:buFont typeface="Wingdings" panose="05000000000000000000" pitchFamily="2" charset="2"/>
              <a:buNone/>
            </a:pPr>
            <a:r>
              <a:rPr lang="en-US" altLang="en-US" sz="2800" dirty="0" smtClean="0">
                <a:solidFill>
                  <a:schemeClr val="accent5">
                    <a:lumMod val="50000"/>
                  </a:schemeClr>
                </a:solidFill>
              </a:rPr>
              <a:t>May receive</a:t>
            </a:r>
            <a:r>
              <a:rPr lang="en-US" altLang="en-US" sz="2800" dirty="0">
                <a:solidFill>
                  <a:schemeClr val="accent5">
                    <a:lumMod val="50000"/>
                  </a:schemeClr>
                </a:solidFill>
              </a:rPr>
              <a:t>, provide or exchange </a:t>
            </a:r>
            <a:r>
              <a:rPr lang="en-US" altLang="en-US" sz="2800" dirty="0" smtClean="0">
                <a:solidFill>
                  <a:schemeClr val="accent5">
                    <a:lumMod val="50000"/>
                  </a:schemeClr>
                </a:solidFill>
              </a:rPr>
              <a:t>materials</a:t>
            </a:r>
          </a:p>
          <a:p>
            <a:pPr>
              <a:lnSpc>
                <a:spcPct val="90000"/>
              </a:lnSpc>
              <a:spcBef>
                <a:spcPct val="20000"/>
              </a:spcBef>
              <a:buClr>
                <a:schemeClr val="folHlink"/>
              </a:buClr>
              <a:buFont typeface="Wingdings" panose="05000000000000000000" pitchFamily="2" charset="2"/>
              <a:buNone/>
            </a:pPr>
            <a:endParaRPr lang="en-US" altLang="en-US" sz="1000" dirty="0" smtClean="0">
              <a:solidFill>
                <a:srgbClr val="C00000"/>
              </a:solidFill>
            </a:endParaRPr>
          </a:p>
          <a:p>
            <a:pPr>
              <a:lnSpc>
                <a:spcPct val="90000"/>
              </a:lnSpc>
              <a:spcBef>
                <a:spcPct val="20000"/>
              </a:spcBef>
              <a:buClr>
                <a:schemeClr val="folHlink"/>
              </a:buClr>
              <a:buFont typeface="Wingdings" panose="05000000000000000000" pitchFamily="2" charset="2"/>
              <a:buNone/>
            </a:pPr>
            <a:r>
              <a:rPr lang="en-US" altLang="en-US" sz="2800" dirty="0" smtClean="0">
                <a:solidFill>
                  <a:srgbClr val="000048"/>
                </a:solidFill>
                <a:latin typeface="+mj-lt"/>
              </a:rPr>
              <a:t>Currently may </a:t>
            </a:r>
            <a:r>
              <a:rPr lang="en-US" altLang="en-US" sz="2800" dirty="0">
                <a:solidFill>
                  <a:srgbClr val="000048"/>
                </a:solidFill>
                <a:latin typeface="+mj-lt"/>
              </a:rPr>
              <a:t>be </a:t>
            </a:r>
            <a:r>
              <a:rPr lang="en-US" altLang="en-US" sz="2800" dirty="0" smtClean="0">
                <a:solidFill>
                  <a:srgbClr val="000048"/>
                </a:solidFill>
                <a:latin typeface="+mj-lt"/>
              </a:rPr>
              <a:t>used in conjunction with Non-Funded, </a:t>
            </a:r>
            <a:r>
              <a:rPr lang="en-US" altLang="en-US" sz="2800" dirty="0">
                <a:solidFill>
                  <a:srgbClr val="000048"/>
                </a:solidFill>
                <a:latin typeface="+mj-lt"/>
              </a:rPr>
              <a:t>Trust </a:t>
            </a:r>
            <a:r>
              <a:rPr lang="en-US" altLang="en-US" sz="2800" dirty="0" smtClean="0">
                <a:solidFill>
                  <a:srgbClr val="000048"/>
                </a:solidFill>
                <a:latin typeface="+mj-lt"/>
              </a:rPr>
              <a:t>or Reimbursable Agreements</a:t>
            </a:r>
          </a:p>
          <a:p>
            <a:pPr>
              <a:lnSpc>
                <a:spcPct val="90000"/>
              </a:lnSpc>
              <a:spcBef>
                <a:spcPct val="20000"/>
              </a:spcBef>
              <a:buClr>
                <a:schemeClr val="folHlink"/>
              </a:buClr>
              <a:buFont typeface="Wingdings" panose="05000000000000000000" pitchFamily="2" charset="2"/>
              <a:buNone/>
            </a:pPr>
            <a:endParaRPr lang="en-US" altLang="en-US" sz="1000" dirty="0" smtClean="0">
              <a:solidFill>
                <a:srgbClr val="000048"/>
              </a:solidFill>
              <a:latin typeface="+mj-lt"/>
            </a:endParaRPr>
          </a:p>
          <a:p>
            <a:pPr>
              <a:lnSpc>
                <a:spcPct val="90000"/>
              </a:lnSpc>
              <a:spcBef>
                <a:spcPct val="20000"/>
              </a:spcBef>
              <a:buClr>
                <a:schemeClr val="folHlink"/>
              </a:buClr>
            </a:pPr>
            <a:r>
              <a:rPr lang="en-US" altLang="en-US" sz="2800" dirty="0">
                <a:solidFill>
                  <a:schemeClr val="accent5">
                    <a:lumMod val="50000"/>
                  </a:schemeClr>
                </a:solidFill>
              </a:rPr>
              <a:t>Currently </a:t>
            </a:r>
            <a:r>
              <a:rPr lang="en-US" altLang="en-US" sz="2800" dirty="0" smtClean="0">
                <a:solidFill>
                  <a:schemeClr val="accent5">
                    <a:lumMod val="50000"/>
                  </a:schemeClr>
                </a:solidFill>
              </a:rPr>
              <a:t>not used with outgoing funding agreements (can use separate </a:t>
            </a:r>
            <a:r>
              <a:rPr lang="en-US" altLang="en-US" sz="2800" dirty="0">
                <a:solidFill>
                  <a:schemeClr val="accent5">
                    <a:lumMod val="50000"/>
                  </a:schemeClr>
                </a:solidFill>
              </a:rPr>
              <a:t>MTA).</a:t>
            </a:r>
          </a:p>
          <a:p>
            <a:pPr>
              <a:lnSpc>
                <a:spcPct val="90000"/>
              </a:lnSpc>
              <a:spcBef>
                <a:spcPct val="20000"/>
              </a:spcBef>
              <a:buClr>
                <a:schemeClr val="folHlink"/>
              </a:buClr>
              <a:buFont typeface="Wingdings" panose="05000000000000000000" pitchFamily="2" charset="2"/>
              <a:buNone/>
            </a:pPr>
            <a:endParaRPr lang="en-US" altLang="en-US" sz="2800" dirty="0">
              <a:solidFill>
                <a:srgbClr val="0070C0"/>
              </a:solidFill>
              <a:latin typeface="+mj-lt"/>
            </a:endParaRPr>
          </a:p>
        </p:txBody>
      </p:sp>
      <p:sp>
        <p:nvSpPr>
          <p:cNvPr id="76803" name="TextBox 3"/>
          <p:cNvSpPr txBox="1">
            <a:spLocks noChangeArrowheads="1"/>
          </p:cNvSpPr>
          <p:nvPr/>
        </p:nvSpPr>
        <p:spPr bwMode="auto">
          <a:xfrm>
            <a:off x="457200" y="0"/>
            <a:ext cx="8686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i="1" dirty="0">
                <a:solidFill>
                  <a:schemeClr val="accent5">
                    <a:lumMod val="50000"/>
                  </a:schemeClr>
                </a:solidFill>
                <a:latin typeface="Times New Roman" panose="02020603050405020304" pitchFamily="18" charset="0"/>
                <a:cs typeface="Times New Roman" panose="02020603050405020304" pitchFamily="18" charset="0"/>
              </a:rPr>
              <a:t>Material Transfer </a:t>
            </a:r>
          </a:p>
          <a:p>
            <a:pPr algn="ctr" eaLnBrk="1" hangingPunct="1"/>
            <a:r>
              <a:rPr lang="en-US" altLang="en-US" sz="4800" b="1" i="1" dirty="0">
                <a:latin typeface="Times New Roman" panose="02020603050405020304" pitchFamily="18" charset="0"/>
                <a:cs typeface="Times New Roman" panose="02020603050405020304" pitchFamily="18" charset="0"/>
              </a:rPr>
              <a:t>Research </a:t>
            </a:r>
            <a:r>
              <a:rPr lang="en-US" altLang="en-US" sz="4800" b="1" i="1" dirty="0">
                <a:solidFill>
                  <a:schemeClr val="accent5">
                    <a:lumMod val="50000"/>
                  </a:schemeClr>
                </a:solidFill>
                <a:latin typeface="Times New Roman" panose="02020603050405020304" pitchFamily="18" charset="0"/>
                <a:cs typeface="Times New Roman" panose="02020603050405020304" pitchFamily="18" charset="0"/>
              </a:rPr>
              <a:t>Agreements</a:t>
            </a:r>
          </a:p>
        </p:txBody>
      </p:sp>
      <p:pic>
        <p:nvPicPr>
          <p:cNvPr id="4" name="Picture 3" descr="C:\Users\renee.wagner\Pictures\Pictu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9526"/>
            <a:ext cx="2708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13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017588"/>
          </a:xfrm>
        </p:spPr>
        <p:txBody>
          <a:bodyPr/>
          <a:lstStyle/>
          <a:p>
            <a:pPr algn="ctr" eaLnBrk="1" hangingPunct="1"/>
            <a:r>
              <a:rPr lang="en-US" altLang="en-US" sz="3600" b="1" i="1" dirty="0" smtClean="0">
                <a:solidFill>
                  <a:schemeClr val="accent5">
                    <a:lumMod val="50000"/>
                  </a:schemeClr>
                </a:solidFill>
                <a:latin typeface="Times New Roman" panose="02020603050405020304" pitchFamily="18" charset="0"/>
              </a:rPr>
              <a:t>Cooperative Research and </a:t>
            </a:r>
            <a:br>
              <a:rPr lang="en-US" altLang="en-US" sz="3600" b="1" i="1" dirty="0" smtClean="0">
                <a:solidFill>
                  <a:schemeClr val="accent5">
                    <a:lumMod val="50000"/>
                  </a:schemeClr>
                </a:solidFill>
                <a:latin typeface="Times New Roman" panose="02020603050405020304" pitchFamily="18" charset="0"/>
              </a:rPr>
            </a:br>
            <a:r>
              <a:rPr lang="en-US" altLang="en-US" sz="3600" b="1" i="1" dirty="0" smtClean="0">
                <a:solidFill>
                  <a:schemeClr val="accent5">
                    <a:lumMod val="50000"/>
                  </a:schemeClr>
                </a:solidFill>
                <a:latin typeface="Times New Roman" panose="02020603050405020304" pitchFamily="18" charset="0"/>
              </a:rPr>
              <a:t>Development Agreements (CRADA’s)</a:t>
            </a:r>
          </a:p>
        </p:txBody>
      </p:sp>
      <p:sp>
        <p:nvSpPr>
          <p:cNvPr id="80899" name="Rectangle 3"/>
          <p:cNvSpPr>
            <a:spLocks noGrp="1" noChangeArrowheads="1"/>
          </p:cNvSpPr>
          <p:nvPr>
            <p:ph sz="half" idx="1"/>
          </p:nvPr>
        </p:nvSpPr>
        <p:spPr>
          <a:xfrm>
            <a:off x="1143000" y="1524000"/>
            <a:ext cx="7772400" cy="5181600"/>
          </a:xfrm>
        </p:spPr>
        <p:txBody>
          <a:bodyPr/>
          <a:lstStyle/>
          <a:p>
            <a:pPr eaLnBrk="1" hangingPunct="1">
              <a:buFont typeface="Wingdings" panose="05000000000000000000" pitchFamily="2" charset="2"/>
              <a:buNone/>
            </a:pPr>
            <a:r>
              <a:rPr lang="en-US" altLang="en-US" dirty="0" smtClean="0">
                <a:latin typeface="Arial" panose="020B0604020202020204" pitchFamily="34" charset="0"/>
                <a:cs typeface="Arial" panose="020B0604020202020204" pitchFamily="34" charset="0"/>
              </a:rPr>
              <a:t>Allows businesses and federal laboratories to form partnerships that help move new technologies into the commercial marketplace.  </a:t>
            </a:r>
          </a:p>
          <a:p>
            <a:pPr eaLnBrk="1" hangingPunct="1">
              <a:buFont typeface="Wingdings" panose="05000000000000000000" pitchFamily="2" charset="2"/>
              <a:buNone/>
            </a:pPr>
            <a:endParaRPr lang="en-US" alt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dirty="0" smtClean="0">
                <a:solidFill>
                  <a:schemeClr val="accent5">
                    <a:lumMod val="50000"/>
                  </a:schemeClr>
                </a:solidFill>
                <a:latin typeface="Arial" panose="020B0604020202020204" pitchFamily="34" charset="0"/>
                <a:cs typeface="Arial" panose="020B0604020202020204" pitchFamily="34" charset="0"/>
              </a:rPr>
              <a:t>Special type of Trust Agreement:  </a:t>
            </a:r>
          </a:p>
          <a:p>
            <a:pPr eaLnBrk="1" hangingPunct="1">
              <a:buFont typeface="Wingdings" panose="05000000000000000000" pitchFamily="2" charset="2"/>
              <a:buNone/>
            </a:pPr>
            <a:r>
              <a:rPr lang="en-US" altLang="en-US" dirty="0">
                <a:solidFill>
                  <a:schemeClr val="accent5">
                    <a:lumMod val="50000"/>
                  </a:schemeClr>
                </a:solidFill>
                <a:latin typeface="Arial" panose="020B0604020202020204" pitchFamily="34" charset="0"/>
                <a:cs typeface="Arial" panose="020B0604020202020204" pitchFamily="34" charset="0"/>
              </a:rPr>
              <a:t>	</a:t>
            </a:r>
            <a:r>
              <a:rPr lang="en-US" altLang="en-US" dirty="0" smtClean="0">
                <a:solidFill>
                  <a:schemeClr val="accent5">
                    <a:lumMod val="50000"/>
                  </a:schemeClr>
                </a:solidFill>
                <a:latin typeface="Arial" panose="020B0604020202020204" pitchFamily="34" charset="0"/>
                <a:cs typeface="Arial" panose="020B0604020202020204" pitchFamily="34" charset="0"/>
              </a:rPr>
              <a:t>  	licensing of intellectual property</a:t>
            </a:r>
          </a:p>
          <a:p>
            <a:pPr eaLnBrk="1" hangingPunct="1">
              <a:buFont typeface="Wingdings" panose="05000000000000000000" pitchFamily="2" charset="2"/>
              <a:buNone/>
            </a:pPr>
            <a:r>
              <a:rPr lang="en-US" altLang="en-US" dirty="0">
                <a:solidFill>
                  <a:schemeClr val="accent5">
                    <a:lumMod val="50000"/>
                  </a:schemeClr>
                </a:solidFill>
                <a:latin typeface="Arial" panose="020B0604020202020204" pitchFamily="34" charset="0"/>
                <a:cs typeface="Arial" panose="020B0604020202020204" pitchFamily="34" charset="0"/>
              </a:rPr>
              <a:t>	</a:t>
            </a:r>
            <a:r>
              <a:rPr lang="en-US" altLang="en-US" dirty="0" smtClean="0">
                <a:solidFill>
                  <a:schemeClr val="accent5">
                    <a:lumMod val="50000"/>
                  </a:schemeClr>
                </a:solidFill>
                <a:latin typeface="Arial" panose="020B0604020202020204" pitchFamily="34" charset="0"/>
                <a:cs typeface="Arial" panose="020B0604020202020204" pitchFamily="34" charset="0"/>
              </a:rPr>
              <a:t> 	</a:t>
            </a:r>
            <a:r>
              <a:rPr lang="en-US" altLang="en-US" b="1" dirty="0" smtClean="0">
                <a:solidFill>
                  <a:srgbClr val="0070C0"/>
                </a:solidFill>
                <a:latin typeface="Arial" panose="020B0604020202020204" pitchFamily="34" charset="0"/>
                <a:cs typeface="Arial" panose="020B0604020202020204" pitchFamily="34" charset="0"/>
              </a:rPr>
              <a:t>*</a:t>
            </a:r>
            <a:r>
              <a:rPr lang="en-US" altLang="en-US" b="1" i="1" dirty="0" smtClean="0">
                <a:solidFill>
                  <a:srgbClr val="0070C0"/>
                </a:solidFill>
                <a:latin typeface="Arial" panose="020B0604020202020204" pitchFamily="34" charset="0"/>
                <a:cs typeface="Arial" panose="020B0604020202020204" pitchFamily="34" charset="0"/>
              </a:rPr>
              <a:t>confidentiality</a:t>
            </a:r>
            <a:r>
              <a:rPr lang="en-US" altLang="en-US" dirty="0" smtClean="0">
                <a:solidFill>
                  <a:schemeClr val="accent5">
                    <a:lumMod val="50000"/>
                  </a:schemeClr>
                </a:solidFill>
                <a:latin typeface="Arial" panose="020B0604020202020204" pitchFamily="34" charset="0"/>
                <a:cs typeface="Arial" panose="020B0604020202020204" pitchFamily="34" charset="0"/>
              </a:rPr>
              <a:t> and FOIA </a:t>
            </a:r>
          </a:p>
          <a:p>
            <a:pPr eaLnBrk="1" hangingPunct="1">
              <a:buFont typeface="Wingdings" panose="05000000000000000000" pitchFamily="2" charset="2"/>
              <a:buNone/>
            </a:pPr>
            <a:endParaRPr lang="en-US" alt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dirty="0" smtClean="0">
                <a:latin typeface="Arial" panose="020B0604020202020204" pitchFamily="34" charset="0"/>
                <a:cs typeface="Arial" panose="020B0604020202020204" pitchFamily="34" charset="0"/>
              </a:rPr>
              <a:t>SOW cannot overlap with other cooperative agreements</a:t>
            </a:r>
          </a:p>
          <a:p>
            <a:pPr eaLnBrk="1" hangingPunct="1">
              <a:buFont typeface="Wingdings" panose="05000000000000000000" pitchFamily="2" charset="2"/>
              <a:buNone/>
            </a:pPr>
            <a:r>
              <a:rPr lang="en-US" altLang="en-US" dirty="0" smtClean="0"/>
              <a:t>		</a:t>
            </a:r>
          </a:p>
        </p:txBody>
      </p:sp>
    </p:spTree>
    <p:extLst>
      <p:ext uri="{BB962C8B-B14F-4D97-AF65-F5344CB8AC3E}">
        <p14:creationId xmlns:p14="http://schemas.microsoft.com/office/powerpoint/2010/main" val="18229264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10600" cy="1066800"/>
          </a:xfrm>
        </p:spPr>
        <p:txBody>
          <a:bodyPr/>
          <a:lstStyle/>
          <a:p>
            <a:pPr algn="ctr"/>
            <a:r>
              <a:rPr lang="en-US" b="1" i="1" dirty="0" smtClean="0">
                <a:solidFill>
                  <a:schemeClr val="accent5">
                    <a:lumMod val="50000"/>
                  </a:schemeClr>
                </a:solidFill>
                <a:latin typeface="Times New Roman" panose="02020603050405020304" pitchFamily="18" charset="0"/>
                <a:cs typeface="Times New Roman" panose="02020603050405020304" pitchFamily="18" charset="0"/>
              </a:rPr>
              <a:t>MTRA’s and CRADA’s</a:t>
            </a:r>
            <a:br>
              <a:rPr lang="en-US" b="1" i="1" dirty="0" smtClean="0">
                <a:solidFill>
                  <a:schemeClr val="accent5">
                    <a:lumMod val="50000"/>
                  </a:schemeClr>
                </a:solidFill>
                <a:latin typeface="Times New Roman" panose="02020603050405020304" pitchFamily="18" charset="0"/>
                <a:cs typeface="Times New Roman" panose="02020603050405020304" pitchFamily="18" charset="0"/>
              </a:rPr>
            </a:br>
            <a:r>
              <a:rPr lang="en-US" sz="2400" dirty="0" smtClean="0">
                <a:solidFill>
                  <a:schemeClr val="tx1"/>
                </a:solidFill>
                <a:latin typeface="Arial" panose="020B0604020202020204" pitchFamily="34" charset="0"/>
                <a:cs typeface="Arial" panose="020B0604020202020204" pitchFamily="34" charset="0"/>
              </a:rPr>
              <a:t>(Initiated </a:t>
            </a:r>
            <a:r>
              <a:rPr lang="en-US" sz="2400" dirty="0">
                <a:solidFill>
                  <a:schemeClr val="tx1"/>
                </a:solidFill>
                <a:latin typeface="Arial" panose="020B0604020202020204" pitchFamily="34" charset="0"/>
                <a:cs typeface="Arial" panose="020B0604020202020204" pitchFamily="34" charset="0"/>
              </a:rPr>
              <a:t>and routed through MWA TT </a:t>
            </a:r>
            <a:r>
              <a:rPr lang="en-US" sz="2400" dirty="0" smtClean="0">
                <a:solidFill>
                  <a:schemeClr val="tx1"/>
                </a:solidFill>
                <a:latin typeface="Arial" panose="020B0604020202020204" pitchFamily="34" charset="0"/>
                <a:cs typeface="Arial" panose="020B0604020202020204" pitchFamily="34" charset="0"/>
              </a:rPr>
              <a:t>to Headquarters OTT)</a:t>
            </a:r>
            <a:endParaRPr lang="en-US"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905000"/>
            <a:ext cx="8229599" cy="4876800"/>
          </a:xfrm>
        </p:spPr>
        <p:txBody>
          <a:bodyPr/>
          <a:lstStyle/>
          <a:p>
            <a:pPr marL="0" indent="0">
              <a:buNone/>
            </a:pPr>
            <a:r>
              <a:rPr lang="en-US" sz="2400" dirty="0" smtClean="0">
                <a:latin typeface="Arial" panose="020B0604020202020204" pitchFamily="34" charset="0"/>
                <a:cs typeface="Arial" panose="020B0604020202020204" pitchFamily="34" charset="0"/>
              </a:rPr>
              <a:t>Scientist/RL contacts MWA TT to discuss and develop proposed SOW. </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For CRADA, MWA TT submits preliminary SOW for approval by line and program management </a:t>
            </a:r>
            <a:r>
              <a:rPr lang="en-US" sz="2400" b="1" i="1" dirty="0" smtClean="0">
                <a:solidFill>
                  <a:schemeClr val="accent5">
                    <a:lumMod val="50000"/>
                  </a:schemeClr>
                </a:solidFill>
                <a:latin typeface="Arial" panose="020B0604020202020204" pitchFamily="34" charset="0"/>
                <a:cs typeface="Arial" panose="020B0604020202020204" pitchFamily="34" charset="0"/>
              </a:rPr>
              <a:t>before</a:t>
            </a:r>
            <a:r>
              <a:rPr lang="en-US" sz="2400" dirty="0" smtClean="0">
                <a:latin typeface="Arial" panose="020B0604020202020204" pitchFamily="34" charset="0"/>
                <a:cs typeface="Arial" panose="020B0604020202020204" pitchFamily="34" charset="0"/>
              </a:rPr>
              <a:t> proceeding to develop final agreement with cooperator.</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Details finalized and MWA TT requests ARIS entry by Unit (MWA TT provides information to Unit for ARIS and AIMS; AIMS can be added when ARIS approved).</a:t>
            </a:r>
          </a:p>
          <a:p>
            <a:pPr marL="0" indent="0">
              <a:buNone/>
            </a:pPr>
            <a:endParaRPr lang="en-US" sz="1000" dirty="0" smtClean="0"/>
          </a:p>
          <a:p>
            <a:pPr marL="0" indent="0">
              <a:buNone/>
            </a:pPr>
            <a:r>
              <a:rPr lang="en-US" sz="2400" b="1" dirty="0" smtClean="0">
                <a:solidFill>
                  <a:schemeClr val="accent5">
                    <a:lumMod val="50000"/>
                  </a:schemeClr>
                </a:solidFill>
                <a:latin typeface="Arial" panose="020B0604020202020204" pitchFamily="34" charset="0"/>
                <a:cs typeface="Arial" panose="020B0604020202020204" pitchFamily="34" charset="0"/>
              </a:rPr>
              <a:t>ALL MTRA’s and CRADA’s must be approved by ONP, regardless of the level of funding</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280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6"/>
          <p:cNvSpPr>
            <a:spLocks noGrp="1"/>
          </p:cNvSpPr>
          <p:nvPr>
            <p:ph type="title"/>
          </p:nvPr>
        </p:nvSpPr>
        <p:spPr>
          <a:xfrm>
            <a:off x="457200" y="277813"/>
            <a:ext cx="8229600" cy="1246187"/>
          </a:xfrm>
        </p:spPr>
        <p:txBody>
          <a:bodyPr/>
          <a:lstStyle/>
          <a:p>
            <a:pPr algn="ctr"/>
            <a:r>
              <a:rPr lang="en-US" altLang="en-US" sz="4000" b="1" i="1" dirty="0" smtClean="0">
                <a:solidFill>
                  <a:schemeClr val="accent5">
                    <a:lumMod val="50000"/>
                  </a:schemeClr>
                </a:solidFill>
                <a:latin typeface="Times New Roman" panose="02020603050405020304" pitchFamily="18" charset="0"/>
                <a:cs typeface="Times New Roman" panose="02020603050405020304" pitchFamily="18" charset="0"/>
              </a:rPr>
              <a:t>Cooperative agreements involving Bioenergy Research Center funding</a:t>
            </a:r>
          </a:p>
        </p:txBody>
      </p:sp>
      <p:sp>
        <p:nvSpPr>
          <p:cNvPr id="82947" name="Content Placeholder 7"/>
          <p:cNvSpPr>
            <a:spLocks noGrp="1"/>
          </p:cNvSpPr>
          <p:nvPr>
            <p:ph idx="1"/>
          </p:nvPr>
        </p:nvSpPr>
        <p:spPr>
          <a:xfrm>
            <a:off x="1178859" y="1676400"/>
            <a:ext cx="8001000" cy="5181600"/>
          </a:xfrm>
        </p:spPr>
        <p:txBody>
          <a:bodyPr/>
          <a:lstStyle/>
          <a:p>
            <a:pPr>
              <a:buFont typeface="Wingdings" panose="05000000000000000000" pitchFamily="2" charset="2"/>
              <a:buNone/>
            </a:pPr>
            <a:r>
              <a:rPr lang="en-US" altLang="en-US" sz="2800" b="1" i="1" dirty="0" smtClean="0">
                <a:solidFill>
                  <a:srgbClr val="0070C0"/>
                </a:solidFill>
                <a:latin typeface="Arial" panose="020B0604020202020204" pitchFamily="34" charset="0"/>
                <a:cs typeface="Arial" panose="020B0604020202020204" pitchFamily="34" charset="0"/>
              </a:rPr>
              <a:t>Project in which collaborating institution is funded by a DOE Bioenergy Research Center:</a:t>
            </a:r>
          </a:p>
          <a:p>
            <a:pPr>
              <a:buFont typeface="Wingdings" panose="05000000000000000000" pitchFamily="2" charset="2"/>
              <a:buNone/>
            </a:pPr>
            <a:endParaRPr lang="en-US" altLang="en-US" sz="1000" dirty="0" smtClean="0">
              <a:solidFill>
                <a:srgbClr val="66FF33"/>
              </a:solidFill>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2400" dirty="0" smtClean="0">
                <a:solidFill>
                  <a:schemeClr val="accent4"/>
                </a:solidFill>
                <a:latin typeface="Arial" panose="020B0604020202020204" pitchFamily="34" charset="0"/>
                <a:cs typeface="Arial" panose="020B0604020202020204" pitchFamily="34" charset="0"/>
              </a:rPr>
              <a:t>Falls</a:t>
            </a:r>
            <a:r>
              <a:rPr lang="en-US" altLang="en-US" sz="2400" dirty="0" smtClean="0">
                <a:latin typeface="Arial" panose="020B0604020202020204" pitchFamily="34" charset="0"/>
                <a:cs typeface="Arial" panose="020B0604020202020204" pitchFamily="34" charset="0"/>
              </a:rPr>
              <a:t> under terms of MOU between USDA and DOE (specialized intellectual property requirements)</a:t>
            </a:r>
          </a:p>
          <a:p>
            <a:pPr>
              <a:buFont typeface="Wingdings" panose="05000000000000000000" pitchFamily="2" charset="2"/>
              <a:buNone/>
            </a:pPr>
            <a:endParaRPr lang="en-US" altLang="en-US" sz="800" dirty="0" smtClean="0">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2400" dirty="0" smtClean="0">
                <a:latin typeface="Arial" panose="020B0604020202020204" pitchFamily="34" charset="0"/>
                <a:cs typeface="Arial" panose="020B0604020202020204" pitchFamily="34" charset="0"/>
              </a:rPr>
              <a:t>Collaboration requires executed agreement with ARS   (no funds to ARS and a specialized NFCA is used)</a:t>
            </a:r>
          </a:p>
          <a:p>
            <a:pPr>
              <a:buFont typeface="Wingdings" panose="05000000000000000000" pitchFamily="2" charset="2"/>
              <a:buNone/>
            </a:pPr>
            <a:endParaRPr lang="en-US" altLang="en-US" sz="800" dirty="0" smtClean="0">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2400" b="1" dirty="0" smtClean="0">
                <a:solidFill>
                  <a:srgbClr val="0070C0"/>
                </a:solidFill>
                <a:latin typeface="Arial" panose="020B0604020202020204" pitchFamily="34" charset="0"/>
                <a:cs typeface="Arial" panose="020B0604020202020204" pitchFamily="34" charset="0"/>
              </a:rPr>
              <a:t>Scientist should contact MWA TT to discuss and develop SOW </a:t>
            </a:r>
          </a:p>
          <a:p>
            <a:pPr>
              <a:buFont typeface="Wingdings" panose="05000000000000000000" pitchFamily="2" charset="2"/>
              <a:buNone/>
            </a:pPr>
            <a:endParaRPr lang="en-US" altLang="en-US" sz="800" dirty="0">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2400" dirty="0" smtClean="0">
                <a:latin typeface="Arial" panose="020B0604020202020204" pitchFamily="34" charset="0"/>
                <a:cs typeface="Arial" panose="020B0604020202020204" pitchFamily="34" charset="0"/>
              </a:rPr>
              <a:t>SOW </a:t>
            </a:r>
            <a:r>
              <a:rPr lang="en-US" altLang="en-US" sz="2400" dirty="0">
                <a:latin typeface="Arial" panose="020B0604020202020204" pitchFamily="34" charset="0"/>
                <a:cs typeface="Arial" panose="020B0604020202020204" pitchFamily="34" charset="0"/>
              </a:rPr>
              <a:t>cannot overlap with other cooperative agreements</a:t>
            </a:r>
          </a:p>
          <a:p>
            <a:pPr>
              <a:buFont typeface="Wingdings" panose="05000000000000000000" pitchFamily="2" charset="2"/>
              <a:buNone/>
            </a:pPr>
            <a:endParaRPr lang="en-US" altLang="en-US" sz="2800" b="1" i="1" dirty="0">
              <a:solidFill>
                <a:srgbClr val="C00000"/>
              </a:solidFill>
              <a:latin typeface="+mj-lt"/>
            </a:endParaRPr>
          </a:p>
          <a:p>
            <a:pPr>
              <a:buFont typeface="Wingdings" panose="05000000000000000000" pitchFamily="2" charset="2"/>
              <a:buNone/>
            </a:pPr>
            <a:r>
              <a:rPr lang="en-US" altLang="en-US" sz="2800" b="1" i="1" dirty="0" smtClean="0">
                <a:solidFill>
                  <a:srgbClr val="C00000"/>
                </a:solidFill>
                <a:latin typeface="+mj-lt"/>
              </a:rPr>
              <a:t>	</a:t>
            </a:r>
          </a:p>
          <a:p>
            <a:pPr>
              <a:buFont typeface="Wingdings" panose="05000000000000000000" pitchFamily="2" charset="2"/>
              <a:buNone/>
            </a:pPr>
            <a:r>
              <a:rPr lang="en-US" altLang="en-US" sz="2800" b="1" i="1" dirty="0" smtClean="0">
                <a:solidFill>
                  <a:srgbClr val="FFFF00"/>
                </a:solidFill>
              </a:rPr>
              <a:t>	</a:t>
            </a:r>
            <a:r>
              <a:rPr lang="en-US" altLang="en-US" dirty="0" smtClean="0"/>
              <a:t>		</a:t>
            </a:r>
          </a:p>
          <a:p>
            <a:pPr>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01379973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917575"/>
          </a:xfrm>
        </p:spPr>
        <p:txBody>
          <a:bodyPr/>
          <a:lstStyle/>
          <a:p>
            <a:pPr algn="ctr"/>
            <a:r>
              <a:rPr lang="en-US" b="1" i="1" dirty="0" smtClean="0">
                <a:latin typeface="Times New Roman" panose="02020603050405020304" pitchFamily="18" charset="0"/>
                <a:cs typeface="Times New Roman" panose="02020603050405020304" pitchFamily="18" charset="0"/>
              </a:rPr>
              <a:t>CRADA’s and Outgoing Funds</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524000"/>
            <a:ext cx="8153399" cy="5181600"/>
          </a:xfrm>
        </p:spPr>
        <p:txBody>
          <a:bodyPr/>
          <a:lstStyle/>
          <a:p>
            <a:pPr marL="0" indent="0">
              <a:buNone/>
            </a:pPr>
            <a:r>
              <a:rPr lang="en-US" sz="2400" dirty="0" smtClean="0">
                <a:latin typeface="Arial" panose="020B0604020202020204" pitchFamily="34" charset="0"/>
                <a:cs typeface="Arial" panose="020B0604020202020204" pitchFamily="34" charset="0"/>
              </a:rPr>
              <a:t>Outgoing from CRADA funds the exception and                  	limited use</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All parties with research responsibilities that may 	contribute to CRADA inventions should be 	</a:t>
            </a:r>
            <a:r>
              <a:rPr lang="en-US" sz="2400" dirty="0" smtClean="0">
                <a:solidFill>
                  <a:schemeClr val="accent5">
                    <a:lumMod val="50000"/>
                  </a:schemeClr>
                </a:solidFill>
                <a:latin typeface="Arial" panose="020B0604020202020204" pitchFamily="34" charset="0"/>
                <a:cs typeface="Arial" panose="020B0604020202020204" pitchFamily="34" charset="0"/>
              </a:rPr>
              <a:t>CRADA partners</a:t>
            </a:r>
          </a:p>
          <a:p>
            <a:pPr marL="0" indent="0">
              <a:buNone/>
            </a:pPr>
            <a:endParaRPr lang="en-US" sz="1000" dirty="0" smtClean="0">
              <a:solidFill>
                <a:schemeClr val="accent5">
                  <a:lumMod val="50000"/>
                </a:schemeClr>
              </a:solidFill>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Outgoing funds must be identified in the CRADA and SOW 	approved in advance by MWA TT (used for 	expertise not available from CRADA partners,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but 	which will not contribute to potential CRADA 	inventions)</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400" dirty="0" smtClean="0"/>
              <a:t>Issues of CRADA </a:t>
            </a:r>
            <a:r>
              <a:rPr lang="en-US" sz="2400" dirty="0" smtClean="0">
                <a:solidFill>
                  <a:schemeClr val="accent5">
                    <a:lumMod val="50000"/>
                  </a:schemeClr>
                </a:solidFill>
              </a:rPr>
              <a:t>confidentiality </a:t>
            </a:r>
            <a:r>
              <a:rPr lang="en-US" sz="2400" dirty="0" smtClean="0"/>
              <a:t>must be 	addressed</a:t>
            </a:r>
            <a:endParaRPr lang="en-US" sz="2400" dirty="0"/>
          </a:p>
        </p:txBody>
      </p:sp>
    </p:spTree>
    <p:extLst>
      <p:ext uri="{BB962C8B-B14F-4D97-AF65-F5344CB8AC3E}">
        <p14:creationId xmlns:p14="http://schemas.microsoft.com/office/powerpoint/2010/main" val="274384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14400" y="277813"/>
            <a:ext cx="8229600" cy="941387"/>
          </a:xfrm>
        </p:spPr>
        <p:txBody>
          <a:bodyPr/>
          <a:lstStyle/>
          <a:p>
            <a:pPr eaLnBrk="1" hangingPunct="1"/>
            <a:r>
              <a:rPr lang="en-US" altLang="en-US" b="1" i="1" dirty="0" smtClean="0">
                <a:solidFill>
                  <a:schemeClr val="accent5">
                    <a:lumMod val="50000"/>
                  </a:schemeClr>
                </a:solidFill>
                <a:latin typeface="Times New Roman" panose="02020603050405020304" pitchFamily="18" charset="0"/>
                <a:cs typeface="Times New Roman" panose="02020603050405020304" pitchFamily="18" charset="0"/>
              </a:rPr>
              <a:t>ARIS actions and issues of confidentiality</a:t>
            </a:r>
            <a:endParaRPr lang="en-US" altLang="en-US" sz="36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8307" name="Rectangle 3"/>
          <p:cNvSpPr>
            <a:spLocks noGrp="1" noChangeArrowheads="1"/>
          </p:cNvSpPr>
          <p:nvPr>
            <p:ph type="body" idx="1"/>
          </p:nvPr>
        </p:nvSpPr>
        <p:spPr>
          <a:xfrm>
            <a:off x="457200" y="1524000"/>
            <a:ext cx="8686800" cy="5105400"/>
          </a:xfrm>
        </p:spPr>
        <p:txBody>
          <a:bodyPr/>
          <a:lstStyle/>
          <a:p>
            <a:pPr eaLnBrk="1" hangingPunct="1">
              <a:lnSpc>
                <a:spcPct val="80000"/>
              </a:lnSpc>
              <a:buFont typeface="Wingdings" panose="05000000000000000000" pitchFamily="2" charset="2"/>
              <a:buNone/>
            </a:pPr>
            <a:r>
              <a:rPr lang="en-US" altLang="en-US" sz="1800" b="1" dirty="0" smtClean="0"/>
              <a:t>	</a:t>
            </a:r>
            <a:endParaRPr lang="en-US" altLang="en-US" sz="10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pPr>
            <a:r>
              <a:rPr lang="en-US" altLang="en-US" sz="1800" b="1" dirty="0" smtClean="0">
                <a:latin typeface="Arial" panose="020B0604020202020204" pitchFamily="34" charset="0"/>
                <a:cs typeface="Arial" panose="020B0604020202020204" pitchFamily="34" charset="0"/>
              </a:rPr>
              <a:t>	</a:t>
            </a:r>
            <a:r>
              <a:rPr lang="en-US" altLang="en-US" sz="2800" b="1" i="1" dirty="0" smtClean="0">
                <a:solidFill>
                  <a:srgbClr val="0070C0"/>
                </a:solidFill>
                <a:latin typeface="Arial" panose="020B0604020202020204" pitchFamily="34" charset="0"/>
                <a:cs typeface="Arial" panose="020B0604020202020204" pitchFamily="34" charset="0"/>
              </a:rPr>
              <a:t>Publications:  </a:t>
            </a:r>
            <a:r>
              <a:rPr lang="en-US" altLang="en-US" sz="2400" b="1" i="1" dirty="0" smtClean="0">
                <a:solidFill>
                  <a:srgbClr val="0070C0"/>
                </a:solidFill>
                <a:latin typeface="Arial" panose="020B0604020202020204" pitchFamily="34" charset="0"/>
                <a:cs typeface="Arial" panose="020B0604020202020204" pitchFamily="34" charset="0"/>
              </a:rPr>
              <a:t>ARS-115 </a:t>
            </a:r>
            <a:r>
              <a:rPr lang="en-US" altLang="en-US" sz="2400" dirty="0" smtClean="0">
                <a:latin typeface="Arial" panose="020B0604020202020204" pitchFamily="34" charset="0"/>
                <a:cs typeface="Arial" panose="020B0604020202020204" pitchFamily="34" charset="0"/>
              </a:rPr>
              <a:t>for approval.  If potential for IP, mark appropriate box and discuss with Patent Advisor prior to submission to journal (interpretive summary and technical abstract on TEKTRAN)</a:t>
            </a:r>
          </a:p>
          <a:p>
            <a:pPr eaLnBrk="1" hangingPunct="1">
              <a:lnSpc>
                <a:spcPct val="80000"/>
              </a:lnSpc>
            </a:pPr>
            <a:endParaRPr lang="en-US" altLang="en-US" sz="10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pPr>
            <a:r>
              <a:rPr lang="en-US" altLang="en-US" sz="2800" b="1" dirty="0" smtClean="0">
                <a:latin typeface="Arial" panose="020B0604020202020204" pitchFamily="34" charset="0"/>
                <a:cs typeface="Arial" panose="020B0604020202020204" pitchFamily="34" charset="0"/>
              </a:rPr>
              <a:t>	</a:t>
            </a:r>
            <a:r>
              <a:rPr lang="en-US" altLang="en-US" sz="2800" b="1" i="1" dirty="0" smtClean="0">
                <a:solidFill>
                  <a:srgbClr val="0070C0"/>
                </a:solidFill>
                <a:latin typeface="Arial" panose="020B0604020202020204" pitchFamily="34" charset="0"/>
                <a:cs typeface="Arial" panose="020B0604020202020204" pitchFamily="34" charset="0"/>
              </a:rPr>
              <a:t>Annual Report:</a:t>
            </a:r>
            <a:r>
              <a:rPr lang="en-US" altLang="en-US" sz="1800" b="1" i="1" dirty="0" smtClean="0">
                <a:solidFill>
                  <a:srgbClr val="0070C0"/>
                </a:solidFill>
                <a:latin typeface="Arial" panose="020B0604020202020204" pitchFamily="34" charset="0"/>
                <a:cs typeface="Arial" panose="020B0604020202020204" pitchFamily="34" charset="0"/>
              </a:rPr>
              <a:t>  </a:t>
            </a:r>
            <a:r>
              <a:rPr lang="en-US" altLang="en-US" sz="2400" b="1" i="1" dirty="0" smtClean="0">
                <a:solidFill>
                  <a:srgbClr val="0070C0"/>
                </a:solidFill>
                <a:latin typeface="Arial" panose="020B0604020202020204" pitchFamily="34" charset="0"/>
                <a:cs typeface="Arial" panose="020B0604020202020204" pitchFamily="34" charset="0"/>
              </a:rPr>
              <a:t>AD-421 </a:t>
            </a:r>
            <a:r>
              <a:rPr lang="en-US" altLang="en-US" sz="2400" dirty="0" smtClean="0">
                <a:latin typeface="Arial" panose="020B0604020202020204" pitchFamily="34" charset="0"/>
                <a:cs typeface="Arial" panose="020B0604020202020204" pitchFamily="34" charset="0"/>
              </a:rPr>
              <a:t>eventually becomes public information on ARS website and may be used in reports to Congress and other organizations (if potential IP, discuss with Patent Advisor prior to submission for suggested revisions) </a:t>
            </a:r>
            <a:r>
              <a:rPr lang="en-US" altLang="en-US" sz="2400" i="1" dirty="0" smtClean="0">
                <a:solidFill>
                  <a:srgbClr val="0070C0"/>
                </a:solidFill>
                <a:latin typeface="Arial" panose="020B0604020202020204" pitchFamily="34" charset="0"/>
                <a:cs typeface="Arial" panose="020B0604020202020204" pitchFamily="34" charset="0"/>
              </a:rPr>
              <a:t>(CRADA information is confidential!)</a:t>
            </a:r>
          </a:p>
          <a:p>
            <a:pPr eaLnBrk="1" hangingPunct="1">
              <a:lnSpc>
                <a:spcPct val="80000"/>
              </a:lnSpc>
              <a:buFont typeface="Wingdings" panose="05000000000000000000" pitchFamily="2" charset="2"/>
              <a:buNone/>
            </a:pPr>
            <a:endParaRPr lang="en-US" altLang="en-US" sz="10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None/>
            </a:pPr>
            <a:r>
              <a:rPr lang="en-US" altLang="en-US" sz="2800" b="1" dirty="0" smtClean="0">
                <a:solidFill>
                  <a:srgbClr val="33CC33"/>
                </a:solidFill>
                <a:latin typeface="Arial" panose="020B0604020202020204" pitchFamily="34" charset="0"/>
                <a:cs typeface="Arial" panose="020B0604020202020204" pitchFamily="34" charset="0"/>
              </a:rPr>
              <a:t>	</a:t>
            </a:r>
            <a:r>
              <a:rPr lang="en-US" altLang="en-US" sz="2800" b="1" i="1" dirty="0" smtClean="0">
                <a:solidFill>
                  <a:srgbClr val="0070C0"/>
                </a:solidFill>
                <a:latin typeface="Arial" panose="020B0604020202020204" pitchFamily="34" charset="0"/>
                <a:cs typeface="Arial" panose="020B0604020202020204" pitchFamily="34" charset="0"/>
              </a:rPr>
              <a:t>Cooperative Agreements:  </a:t>
            </a:r>
            <a:r>
              <a:rPr lang="en-US" altLang="en-US" sz="2400" dirty="0" smtClean="0">
                <a:latin typeface="Arial" panose="020B0604020202020204" pitchFamily="34" charset="0"/>
                <a:cs typeface="Arial" panose="020B0604020202020204" pitchFamily="34" charset="0"/>
              </a:rPr>
              <a:t>Title, Objectives and Approaches for executed agreements posted on the ARS website (except CRADA’s).  MWA TT will refer any concerns to Patent Advisor when ARIS action received at Area level.</a:t>
            </a:r>
          </a:p>
        </p:txBody>
      </p:sp>
    </p:spTree>
    <p:extLst>
      <p:ext uri="{BB962C8B-B14F-4D97-AF65-F5344CB8AC3E}">
        <p14:creationId xmlns:p14="http://schemas.microsoft.com/office/powerpoint/2010/main" val="395521812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72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1066800" y="228600"/>
            <a:ext cx="7239000" cy="990600"/>
          </a:xfrm>
        </p:spPr>
        <p:txBody>
          <a:bodyPr/>
          <a:lstStyle/>
          <a:p>
            <a:pPr algn="ctr"/>
            <a:r>
              <a:rPr lang="en-US" altLang="en-US" sz="4000" b="1" i="1" dirty="0" smtClean="0">
                <a:solidFill>
                  <a:schemeClr val="accent5">
                    <a:lumMod val="50000"/>
                  </a:schemeClr>
                </a:solidFill>
                <a:latin typeface="Times New Roman" panose="02020603050405020304" pitchFamily="18" charset="0"/>
                <a:cs typeface="Times New Roman" panose="02020603050405020304" pitchFamily="18" charset="0"/>
              </a:rPr>
              <a:t>Headquarters OTT (patents)</a:t>
            </a:r>
          </a:p>
        </p:txBody>
      </p:sp>
      <p:sp>
        <p:nvSpPr>
          <p:cNvPr id="104451" name="Rectangle 3"/>
          <p:cNvSpPr>
            <a:spLocks noGrp="1" noRot="1" noChangeArrowheads="1"/>
          </p:cNvSpPr>
          <p:nvPr>
            <p:ph type="body" idx="1"/>
          </p:nvPr>
        </p:nvSpPr>
        <p:spPr>
          <a:xfrm>
            <a:off x="990600" y="1676400"/>
            <a:ext cx="5410200" cy="5181600"/>
          </a:xfrm>
        </p:spPr>
        <p:txBody>
          <a:bodyPr/>
          <a:lstStyle/>
          <a:p>
            <a:pPr>
              <a:lnSpc>
                <a:spcPct val="80000"/>
              </a:lnSpc>
              <a:buFontTx/>
              <a:buNone/>
            </a:pPr>
            <a:r>
              <a:rPr lang="en-US" altLang="en-US" sz="2800" dirty="0" smtClean="0">
                <a:latin typeface="Arial" panose="020B0604020202020204" pitchFamily="34" charset="0"/>
                <a:cs typeface="Arial" panose="020B0604020202020204" pitchFamily="34" charset="0"/>
              </a:rPr>
              <a:t>ARS inventions</a:t>
            </a:r>
          </a:p>
          <a:p>
            <a:pPr>
              <a:lnSpc>
                <a:spcPct val="80000"/>
              </a:lnSpc>
              <a:buFontTx/>
              <a:buNone/>
            </a:pPr>
            <a:endParaRPr lang="en-US" altLang="en-US" sz="1000" dirty="0" smtClean="0">
              <a:latin typeface="Arial" panose="020B0604020202020204" pitchFamily="34" charset="0"/>
              <a:cs typeface="Arial" panose="020B0604020202020204" pitchFamily="34" charset="0"/>
            </a:endParaRPr>
          </a:p>
          <a:p>
            <a:pPr>
              <a:lnSpc>
                <a:spcPct val="80000"/>
              </a:lnSpc>
              <a:buFontTx/>
              <a:buNone/>
            </a:pPr>
            <a:r>
              <a:rPr lang="en-US" altLang="en-US" sz="2800" dirty="0" smtClean="0">
                <a:latin typeface="Arial" panose="020B0604020202020204" pitchFamily="34" charset="0"/>
                <a:cs typeface="Arial" panose="020B0604020202020204" pitchFamily="34" charset="0"/>
              </a:rPr>
              <a:t>Disclosure issues (including review of publications, posters, abstracts, annual reports…)</a:t>
            </a:r>
          </a:p>
          <a:p>
            <a:pPr>
              <a:lnSpc>
                <a:spcPct val="80000"/>
              </a:lnSpc>
              <a:buFontTx/>
              <a:buNone/>
            </a:pPr>
            <a:r>
              <a:rPr lang="en-US" altLang="en-US" sz="1000" dirty="0" smtClean="0">
                <a:solidFill>
                  <a:srgbClr val="FFEB2F"/>
                </a:solidFill>
                <a:latin typeface="Arial" panose="020B0604020202020204" pitchFamily="34" charset="0"/>
                <a:cs typeface="Arial" panose="020B0604020202020204" pitchFamily="34" charset="0"/>
              </a:rPr>
              <a:t>	</a:t>
            </a:r>
          </a:p>
          <a:p>
            <a:pPr>
              <a:lnSpc>
                <a:spcPct val="80000"/>
              </a:lnSpc>
              <a:buFontTx/>
              <a:buNone/>
            </a:pPr>
            <a:r>
              <a:rPr lang="en-US" altLang="en-US" sz="2800" dirty="0" smtClean="0">
                <a:latin typeface="Arial" panose="020B0604020202020204" pitchFamily="34" charset="0"/>
                <a:cs typeface="Arial" panose="020B0604020202020204" pitchFamily="34" charset="0"/>
              </a:rPr>
              <a:t>Co-owned inventions when Cooperator is filing patent application</a:t>
            </a:r>
          </a:p>
          <a:p>
            <a:pPr>
              <a:lnSpc>
                <a:spcPct val="80000"/>
              </a:lnSpc>
              <a:buFontTx/>
              <a:buNone/>
            </a:pPr>
            <a:endParaRPr lang="en-US" altLang="en-US" sz="1000" dirty="0" smtClean="0">
              <a:latin typeface="Arial" panose="020B0604020202020204" pitchFamily="34" charset="0"/>
              <a:cs typeface="Arial" panose="020B0604020202020204" pitchFamily="34" charset="0"/>
            </a:endParaRPr>
          </a:p>
          <a:p>
            <a:pPr>
              <a:lnSpc>
                <a:spcPct val="80000"/>
              </a:lnSpc>
              <a:buFontTx/>
              <a:buNone/>
            </a:pPr>
            <a:r>
              <a:rPr lang="en-US" altLang="en-US" sz="2800" dirty="0" smtClean="0">
                <a:latin typeface="Arial" panose="020B0604020202020204" pitchFamily="34" charset="0"/>
                <a:cs typeface="Arial" panose="020B0604020202020204" pitchFamily="34" charset="0"/>
              </a:rPr>
              <a:t>Invention disclosure process</a:t>
            </a:r>
          </a:p>
          <a:p>
            <a:pPr>
              <a:lnSpc>
                <a:spcPct val="80000"/>
              </a:lnSpc>
              <a:buFontTx/>
              <a:buNone/>
            </a:pPr>
            <a:endParaRPr lang="en-US" altLang="en-US" sz="1000" dirty="0" smtClean="0">
              <a:latin typeface="Arial" panose="020B0604020202020204" pitchFamily="34" charset="0"/>
              <a:cs typeface="Arial" panose="020B0604020202020204" pitchFamily="34" charset="0"/>
            </a:endParaRPr>
          </a:p>
          <a:p>
            <a:pPr>
              <a:lnSpc>
                <a:spcPct val="80000"/>
              </a:lnSpc>
              <a:buFontTx/>
              <a:buNone/>
            </a:pPr>
            <a:r>
              <a:rPr lang="en-US" altLang="en-US" sz="2800" dirty="0" smtClean="0">
                <a:latin typeface="Arial" panose="020B0604020202020204" pitchFamily="34" charset="0"/>
                <a:cs typeface="Arial" panose="020B0604020202020204" pitchFamily="34" charset="0"/>
              </a:rPr>
              <a:t>Assignment of rights for inventions</a:t>
            </a:r>
          </a:p>
          <a:p>
            <a:pPr>
              <a:lnSpc>
                <a:spcPct val="80000"/>
              </a:lnSpc>
              <a:buFontTx/>
              <a:buNone/>
            </a:pPr>
            <a:endParaRPr lang="en-US" altLang="en-US" sz="1000" dirty="0" smtClean="0">
              <a:latin typeface="Arial" panose="020B0604020202020204" pitchFamily="34" charset="0"/>
              <a:cs typeface="Arial" panose="020B0604020202020204" pitchFamily="34" charset="0"/>
            </a:endParaRPr>
          </a:p>
          <a:p>
            <a:pPr>
              <a:lnSpc>
                <a:spcPct val="80000"/>
              </a:lnSpc>
              <a:buFontTx/>
              <a:buNone/>
            </a:pPr>
            <a:r>
              <a:rPr lang="en-US" altLang="en-US" sz="2800" dirty="0" smtClean="0">
                <a:latin typeface="Arial" panose="020B0604020202020204" pitchFamily="34" charset="0"/>
                <a:cs typeface="Arial" panose="020B0604020202020204" pitchFamily="34" charset="0"/>
              </a:rPr>
              <a:t>Related processes</a:t>
            </a:r>
          </a:p>
        </p:txBody>
      </p:sp>
      <p:pic>
        <p:nvPicPr>
          <p:cNvPr id="4"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82235" y="3581400"/>
            <a:ext cx="3263702" cy="2194560"/>
          </a:xfrm>
          <a:prstGeom prst="rect">
            <a:avLst/>
          </a:prstGeom>
        </p:spPr>
      </p:pic>
    </p:spTree>
    <p:extLst>
      <p:ext uri="{BB962C8B-B14F-4D97-AF65-F5344CB8AC3E}">
        <p14:creationId xmlns:p14="http://schemas.microsoft.com/office/powerpoint/2010/main" val="157976214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914400" y="152400"/>
            <a:ext cx="8229600" cy="1295400"/>
          </a:xfrm>
        </p:spPr>
        <p:txBody>
          <a:bodyPr/>
          <a:lstStyle/>
          <a:p>
            <a:r>
              <a:rPr lang="en-US" altLang="en-US" b="1" i="1" dirty="0" smtClean="0">
                <a:solidFill>
                  <a:schemeClr val="hlink"/>
                </a:solidFill>
                <a:latin typeface="Times New Roman" panose="02020603050405020304" pitchFamily="18" charset="0"/>
                <a:cs typeface="Times New Roman" panose="02020603050405020304" pitchFamily="18" charset="0"/>
              </a:rPr>
              <a:t>MWA Technology Transfer Office and</a:t>
            </a:r>
            <a:br>
              <a:rPr lang="en-US" altLang="en-US" b="1" i="1" dirty="0" smtClean="0">
                <a:solidFill>
                  <a:schemeClr val="hlink"/>
                </a:solidFill>
                <a:latin typeface="Times New Roman" panose="02020603050405020304" pitchFamily="18" charset="0"/>
                <a:cs typeface="Times New Roman" panose="02020603050405020304" pitchFamily="18" charset="0"/>
              </a:rPr>
            </a:br>
            <a:r>
              <a:rPr lang="en-US" altLang="en-US" b="1" i="1" dirty="0" smtClean="0">
                <a:solidFill>
                  <a:schemeClr val="hlink"/>
                </a:solidFill>
                <a:latin typeface="Times New Roman" panose="02020603050405020304" pitchFamily="18" charset="0"/>
                <a:cs typeface="Times New Roman" panose="02020603050405020304" pitchFamily="18" charset="0"/>
              </a:rPr>
              <a:t>ARS </a:t>
            </a:r>
            <a:r>
              <a:rPr lang="en-US" altLang="en-US" b="1" i="1" dirty="0">
                <a:solidFill>
                  <a:schemeClr val="hlink"/>
                </a:solidFill>
                <a:latin typeface="Times New Roman" panose="02020603050405020304" pitchFamily="18" charset="0"/>
                <a:cs typeface="Times New Roman" panose="02020603050405020304" pitchFamily="18" charset="0"/>
              </a:rPr>
              <a:t>Office of </a:t>
            </a:r>
            <a:r>
              <a:rPr lang="en-US" altLang="en-US" b="1" i="1" dirty="0" smtClean="0">
                <a:solidFill>
                  <a:schemeClr val="hlink"/>
                </a:solidFill>
                <a:latin typeface="Times New Roman" panose="02020603050405020304" pitchFamily="18" charset="0"/>
                <a:cs typeface="Times New Roman" panose="02020603050405020304" pitchFamily="18" charset="0"/>
              </a:rPr>
              <a:t>Technology Transfer</a:t>
            </a:r>
            <a:endParaRPr lang="en-US" altLang="en-US" b="1" i="1" dirty="0">
              <a:solidFill>
                <a:srgbClr val="33CC33"/>
              </a:solidFill>
              <a:latin typeface="Times New Roman" panose="02020603050405020304" pitchFamily="18" charset="0"/>
              <a:cs typeface="Times New Roman" panose="02020603050405020304" pitchFamily="18" charset="0"/>
            </a:endParaRPr>
          </a:p>
        </p:txBody>
      </p:sp>
      <p:sp>
        <p:nvSpPr>
          <p:cNvPr id="309251" name="Rectangle 3"/>
          <p:cNvSpPr>
            <a:spLocks noGrp="1" noChangeArrowheads="1"/>
          </p:cNvSpPr>
          <p:nvPr>
            <p:ph type="body" sz="half" idx="1"/>
          </p:nvPr>
        </p:nvSpPr>
        <p:spPr>
          <a:xfrm>
            <a:off x="1219200" y="1676400"/>
            <a:ext cx="5791200" cy="5181600"/>
          </a:xfrm>
        </p:spPr>
        <p:txBody>
          <a:bodyPr/>
          <a:lstStyle/>
          <a:p>
            <a:pPr>
              <a:lnSpc>
                <a:spcPct val="150000"/>
              </a:lnSpc>
              <a:buFont typeface="Wingdings" panose="05000000000000000000" pitchFamily="2" charset="2"/>
              <a:buNone/>
            </a:pPr>
            <a:r>
              <a:rPr lang="en-US" altLang="en-US" sz="3200" b="1" dirty="0" smtClean="0">
                <a:latin typeface="Arial" panose="020B0604020202020204" pitchFamily="34" charset="0"/>
              </a:rPr>
              <a:t>Area Level:                              </a:t>
            </a:r>
            <a:r>
              <a:rPr lang="en-US" altLang="en-US" sz="3200" dirty="0" smtClean="0">
                <a:latin typeface="Arial" panose="020B0604020202020204" pitchFamily="34" charset="0"/>
              </a:rPr>
              <a:t>Technology </a:t>
            </a:r>
            <a:r>
              <a:rPr lang="en-US" altLang="en-US" sz="3200" dirty="0">
                <a:latin typeface="Arial" panose="020B0604020202020204" pitchFamily="34" charset="0"/>
              </a:rPr>
              <a:t>Transfer </a:t>
            </a:r>
            <a:r>
              <a:rPr lang="en-US" altLang="en-US" sz="3200" dirty="0" smtClean="0">
                <a:latin typeface="Arial" panose="020B0604020202020204" pitchFamily="34" charset="0"/>
              </a:rPr>
              <a:t>Coordinators               </a:t>
            </a:r>
          </a:p>
          <a:p>
            <a:pPr>
              <a:lnSpc>
                <a:spcPct val="150000"/>
              </a:lnSpc>
              <a:buFont typeface="Wingdings" panose="05000000000000000000" pitchFamily="2" charset="2"/>
              <a:buNone/>
            </a:pPr>
            <a:endParaRPr lang="en-US" altLang="en-US" sz="1400" b="1" dirty="0">
              <a:latin typeface="Arial" panose="020B0604020202020204" pitchFamily="34" charset="0"/>
            </a:endParaRPr>
          </a:p>
          <a:p>
            <a:pPr>
              <a:buFont typeface="Wingdings" panose="05000000000000000000" pitchFamily="2" charset="2"/>
              <a:buNone/>
            </a:pPr>
            <a:r>
              <a:rPr lang="en-US" altLang="en-US" sz="3200" b="1" dirty="0" smtClean="0">
                <a:latin typeface="Arial" panose="020B0604020202020204" pitchFamily="34" charset="0"/>
              </a:rPr>
              <a:t>Headquarters:</a:t>
            </a:r>
          </a:p>
          <a:p>
            <a:pPr>
              <a:lnSpc>
                <a:spcPct val="150000"/>
              </a:lnSpc>
              <a:buFont typeface="Wingdings" panose="05000000000000000000" pitchFamily="2" charset="2"/>
              <a:buNone/>
            </a:pPr>
            <a:r>
              <a:rPr lang="en-US" altLang="en-US" sz="2500" dirty="0">
                <a:latin typeface="Arial" panose="020B0604020202020204" pitchFamily="34" charset="0"/>
              </a:rPr>
              <a:t>	</a:t>
            </a:r>
            <a:r>
              <a:rPr lang="en-US" altLang="en-US" sz="2500" dirty="0" smtClean="0">
                <a:latin typeface="Arial" panose="020B0604020202020204" pitchFamily="34" charset="0"/>
              </a:rPr>
              <a:t>	</a:t>
            </a:r>
            <a:r>
              <a:rPr lang="en-US" altLang="en-US" sz="3200" dirty="0" smtClean="0">
                <a:latin typeface="Arial" panose="020B0604020202020204" pitchFamily="34" charset="0"/>
              </a:rPr>
              <a:t>Patent Advisors           	Licensing </a:t>
            </a:r>
            <a:r>
              <a:rPr lang="en-US" altLang="en-US" sz="3200" dirty="0">
                <a:latin typeface="Arial" panose="020B0604020202020204" pitchFamily="34" charset="0"/>
              </a:rPr>
              <a:t>Agents</a:t>
            </a:r>
          </a:p>
          <a:p>
            <a:pPr>
              <a:lnSpc>
                <a:spcPct val="150000"/>
              </a:lnSpc>
              <a:buFont typeface="Wingdings" panose="05000000000000000000" pitchFamily="2" charset="2"/>
              <a:buNone/>
            </a:pPr>
            <a:endParaRPr lang="en-US" altLang="en-US" sz="2500" dirty="0">
              <a:latin typeface="Arial" panose="020B0604020202020204" pitchFamily="34" charset="0"/>
            </a:endParaRPr>
          </a:p>
        </p:txBody>
      </p:sp>
      <p:pic>
        <p:nvPicPr>
          <p:cNvPr id="309252" name="Picture 4" descr="Picture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3200400"/>
            <a:ext cx="2522084" cy="3383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838200" y="533400"/>
            <a:ext cx="8007350" cy="609600"/>
          </a:xfrm>
        </p:spPr>
        <p:txBody>
          <a:bodyPr/>
          <a:lstStyle/>
          <a:p>
            <a:r>
              <a:rPr lang="en-US" altLang="en-US" sz="3600" b="1" i="1" dirty="0" smtClean="0">
                <a:solidFill>
                  <a:schemeClr val="accent5">
                    <a:lumMod val="50000"/>
                  </a:schemeClr>
                </a:solidFill>
                <a:latin typeface="Times New Roman" panose="02020603050405020304" pitchFamily="18" charset="0"/>
                <a:cs typeface="Times New Roman" panose="02020603050405020304" pitchFamily="18" charset="0"/>
              </a:rPr>
              <a:t>MWA Technology Transfer Office</a:t>
            </a:r>
          </a:p>
        </p:txBody>
      </p:sp>
      <p:sp>
        <p:nvSpPr>
          <p:cNvPr id="106499" name="Rectangle 3"/>
          <p:cNvSpPr>
            <a:spLocks noGrp="1" noRot="1" noChangeArrowheads="1"/>
          </p:cNvSpPr>
          <p:nvPr>
            <p:ph type="body" idx="1"/>
          </p:nvPr>
        </p:nvSpPr>
        <p:spPr>
          <a:xfrm>
            <a:off x="990600" y="1524000"/>
            <a:ext cx="8429625" cy="5204012"/>
          </a:xfrm>
        </p:spPr>
        <p:txBody>
          <a:bodyPr/>
          <a:lstStyle/>
          <a:p>
            <a:pPr>
              <a:lnSpc>
                <a:spcPct val="90000"/>
              </a:lnSpc>
              <a:buFontTx/>
              <a:buNone/>
            </a:pPr>
            <a:endParaRPr lang="en-US" altLang="en-US" sz="2400" b="1" dirty="0" smtClean="0">
              <a:solidFill>
                <a:srgbClr val="0070C0"/>
              </a:solidFill>
              <a:cs typeface="Tahoma" panose="020B0604030504040204" pitchFamily="34" charset="0"/>
            </a:endParaRPr>
          </a:p>
          <a:p>
            <a:pPr>
              <a:lnSpc>
                <a:spcPct val="90000"/>
              </a:lnSpc>
              <a:buFontTx/>
              <a:buNone/>
            </a:pPr>
            <a:r>
              <a:rPr lang="en-US" altLang="en-US" sz="2800" dirty="0" smtClean="0">
                <a:cs typeface="Tahoma" panose="020B0604030504040204" pitchFamily="34" charset="0"/>
              </a:rPr>
              <a:t>Material Transfer Agreements</a:t>
            </a:r>
          </a:p>
          <a:p>
            <a:pPr>
              <a:lnSpc>
                <a:spcPct val="90000"/>
              </a:lnSpc>
              <a:buFontTx/>
              <a:buNone/>
            </a:pPr>
            <a:r>
              <a:rPr lang="en-US" altLang="en-US" sz="2800" dirty="0" smtClean="0">
                <a:cs typeface="Tahoma" panose="020B0604030504040204" pitchFamily="34" charset="0"/>
              </a:rPr>
              <a:t>Confidentiality Agreements</a:t>
            </a:r>
          </a:p>
          <a:p>
            <a:pPr>
              <a:lnSpc>
                <a:spcPct val="90000"/>
              </a:lnSpc>
              <a:buFontTx/>
              <a:buNone/>
            </a:pPr>
            <a:r>
              <a:rPr lang="en-US" altLang="en-US" sz="2800" dirty="0" smtClean="0">
                <a:cs typeface="Tahoma" panose="020B0604030504040204" pitchFamily="34" charset="0"/>
              </a:rPr>
              <a:t>CRADA’s</a:t>
            </a:r>
          </a:p>
          <a:p>
            <a:pPr>
              <a:lnSpc>
                <a:spcPct val="90000"/>
              </a:lnSpc>
              <a:buFontTx/>
              <a:buNone/>
            </a:pPr>
            <a:r>
              <a:rPr lang="en-US" altLang="en-US" sz="2800" dirty="0" smtClean="0">
                <a:cs typeface="Tahoma" panose="020B0604030504040204" pitchFamily="34" charset="0"/>
              </a:rPr>
              <a:t>Material Transfer Research Agreements</a:t>
            </a:r>
          </a:p>
          <a:p>
            <a:pPr>
              <a:lnSpc>
                <a:spcPct val="90000"/>
              </a:lnSpc>
              <a:buFontTx/>
              <a:buNone/>
            </a:pPr>
            <a:r>
              <a:rPr lang="en-US" altLang="en-US" sz="2800" dirty="0" smtClean="0">
                <a:cs typeface="Tahoma" panose="020B0604030504040204" pitchFamily="34" charset="0"/>
              </a:rPr>
              <a:t>Copyright and other IP agreements	</a:t>
            </a:r>
          </a:p>
          <a:p>
            <a:pPr>
              <a:lnSpc>
                <a:spcPct val="90000"/>
              </a:lnSpc>
              <a:buFontTx/>
              <a:buNone/>
            </a:pPr>
            <a:endParaRPr lang="en-US" altLang="en-US" sz="2800" dirty="0">
              <a:cs typeface="Tahoma" panose="020B0604030504040204" pitchFamily="34" charset="0"/>
            </a:endParaRPr>
          </a:p>
          <a:p>
            <a:pPr>
              <a:lnSpc>
                <a:spcPct val="90000"/>
              </a:lnSpc>
              <a:buFontTx/>
              <a:buNone/>
            </a:pPr>
            <a:r>
              <a:rPr lang="en-US" altLang="en-US" sz="2800" dirty="0" smtClean="0">
                <a:cs typeface="Tahoma" panose="020B0604030504040204" pitchFamily="34" charset="0"/>
              </a:rPr>
              <a:t>What kind of agreement to use?	</a:t>
            </a:r>
          </a:p>
        </p:txBody>
      </p:sp>
      <p:pic>
        <p:nvPicPr>
          <p:cNvPr id="106500" name="Picture 15" descr="041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15118"/>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1455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a:xfrm>
            <a:off x="990600" y="493059"/>
            <a:ext cx="7467600" cy="685800"/>
          </a:xfrm>
        </p:spPr>
        <p:txBody>
          <a:bodyPr/>
          <a:lstStyle/>
          <a:p>
            <a:r>
              <a:rPr lang="en-US" altLang="en-US" sz="4000" b="1" i="1" dirty="0" smtClean="0">
                <a:solidFill>
                  <a:schemeClr val="accent5">
                    <a:lumMod val="50000"/>
                  </a:schemeClr>
                </a:solidFill>
                <a:latin typeface="Times New Roman" panose="02020603050405020304" pitchFamily="18" charset="0"/>
                <a:cs typeface="Times New Roman" panose="02020603050405020304" pitchFamily="18" charset="0"/>
              </a:rPr>
              <a:t>MWA Technology Transfer Office</a:t>
            </a:r>
          </a:p>
        </p:txBody>
      </p:sp>
      <p:sp>
        <p:nvSpPr>
          <p:cNvPr id="108547" name="Rectangle 3"/>
          <p:cNvSpPr>
            <a:spLocks noGrp="1" noRot="1" noChangeArrowheads="1"/>
          </p:cNvSpPr>
          <p:nvPr>
            <p:ph type="body" idx="1"/>
          </p:nvPr>
        </p:nvSpPr>
        <p:spPr>
          <a:xfrm>
            <a:off x="76200" y="1178859"/>
            <a:ext cx="8991600" cy="5562600"/>
          </a:xfrm>
        </p:spPr>
        <p:txBody>
          <a:bodyPr/>
          <a:lstStyle/>
          <a:p>
            <a:pPr>
              <a:lnSpc>
                <a:spcPct val="90000"/>
              </a:lnSpc>
              <a:buFontTx/>
              <a:buNone/>
            </a:pPr>
            <a:r>
              <a:rPr lang="en-US" altLang="en-US" sz="2400" b="1" dirty="0" smtClean="0">
                <a:solidFill>
                  <a:srgbClr val="0070C0"/>
                </a:solidFill>
              </a:rPr>
              <a:t>		</a:t>
            </a:r>
            <a:endParaRPr lang="en-US" altLang="en-US" sz="1000" b="1" dirty="0" smtClean="0">
              <a:solidFill>
                <a:srgbClr val="0070C0"/>
              </a:solidFill>
              <a:cs typeface="Tahoma" panose="020B0604030504040204" pitchFamily="34" charset="0"/>
            </a:endParaRPr>
          </a:p>
          <a:p>
            <a:pPr>
              <a:lnSpc>
                <a:spcPct val="90000"/>
              </a:lnSpc>
              <a:buFontTx/>
              <a:buNone/>
            </a:pPr>
            <a:r>
              <a:rPr lang="en-US" altLang="en-US" sz="2400" dirty="0" smtClean="0">
                <a:cs typeface="Tahoma" panose="020B0604030504040204" pitchFamily="34" charset="0"/>
              </a:rPr>
              <a:t>		Public germplasm releases (review release notice)</a:t>
            </a:r>
          </a:p>
          <a:p>
            <a:pPr>
              <a:lnSpc>
                <a:spcPct val="90000"/>
              </a:lnSpc>
              <a:buFontTx/>
              <a:buNone/>
            </a:pPr>
            <a:r>
              <a:rPr lang="en-US" altLang="en-US" sz="2400" dirty="0" smtClean="0">
                <a:cs typeface="Tahoma" panose="020B0604030504040204" pitchFamily="34" charset="0"/>
              </a:rPr>
              <a:t>		Plant Variety Protection Certificates (committee)</a:t>
            </a:r>
          </a:p>
          <a:p>
            <a:pPr>
              <a:lnSpc>
                <a:spcPct val="90000"/>
              </a:lnSpc>
              <a:buNone/>
            </a:pPr>
            <a:r>
              <a:rPr lang="en-US" altLang="en-US" sz="2400" dirty="0" smtClean="0">
                <a:cs typeface="Tahoma" panose="020B0604030504040204" pitchFamily="34" charset="0"/>
              </a:rPr>
              <a:t>		</a:t>
            </a:r>
            <a:r>
              <a:rPr lang="en-US" altLang="en-US" sz="2400" dirty="0">
                <a:cs typeface="Tahoma" panose="020B0604030504040204" pitchFamily="34" charset="0"/>
              </a:rPr>
              <a:t>Biological material inventions (</a:t>
            </a:r>
            <a:r>
              <a:rPr lang="en-US" altLang="en-US" sz="2400" dirty="0" smtClean="0">
                <a:cs typeface="Tahoma" panose="020B0604030504040204" pitchFamily="34" charset="0"/>
              </a:rPr>
              <a:t>disclosures)</a:t>
            </a:r>
            <a:endParaRPr lang="en-US" altLang="en-US" sz="2400" dirty="0">
              <a:cs typeface="Tahoma" panose="020B0604030504040204" pitchFamily="34" charset="0"/>
            </a:endParaRPr>
          </a:p>
          <a:p>
            <a:pPr>
              <a:lnSpc>
                <a:spcPct val="90000"/>
              </a:lnSpc>
              <a:buFontTx/>
              <a:buNone/>
            </a:pPr>
            <a:r>
              <a:rPr lang="en-US" altLang="en-US" sz="2400" dirty="0" smtClean="0">
                <a:cs typeface="Tahoma" panose="020B0604030504040204" pitchFamily="34" charset="0"/>
              </a:rPr>
              <a:t>		Potential licensees for ARS inventions</a:t>
            </a:r>
          </a:p>
          <a:p>
            <a:pPr>
              <a:lnSpc>
                <a:spcPct val="90000"/>
              </a:lnSpc>
              <a:buFontTx/>
              <a:buNone/>
            </a:pPr>
            <a:r>
              <a:rPr lang="en-US" altLang="en-US" sz="2400" dirty="0" smtClean="0">
                <a:cs typeface="Tahoma" panose="020B0604030504040204" pitchFamily="34" charset="0"/>
              </a:rPr>
              <a:t>		CRADA publications/release of CRADA information</a:t>
            </a:r>
          </a:p>
          <a:p>
            <a:pPr>
              <a:lnSpc>
                <a:spcPct val="90000"/>
              </a:lnSpc>
              <a:buFontTx/>
              <a:buNone/>
            </a:pPr>
            <a:endParaRPr lang="en-US" altLang="en-US" sz="800" dirty="0" smtClean="0">
              <a:cs typeface="Tahoma" panose="020B0604030504040204" pitchFamily="34" charset="0"/>
            </a:endParaRPr>
          </a:p>
          <a:p>
            <a:pPr>
              <a:lnSpc>
                <a:spcPct val="90000"/>
              </a:lnSpc>
              <a:buFontTx/>
              <a:buNone/>
            </a:pPr>
            <a:r>
              <a:rPr lang="en-US" altLang="en-US" sz="2400" dirty="0" smtClean="0">
                <a:cs typeface="Tahoma" panose="020B0604030504040204" pitchFamily="34" charset="0"/>
              </a:rPr>
              <a:t>	Review ARS press releases and articles (IP, CRADA)</a:t>
            </a:r>
          </a:p>
          <a:p>
            <a:pPr>
              <a:lnSpc>
                <a:spcPct val="90000"/>
              </a:lnSpc>
              <a:buFontTx/>
              <a:buNone/>
            </a:pPr>
            <a:r>
              <a:rPr lang="en-US" altLang="en-US" sz="2400" dirty="0" smtClean="0">
                <a:cs typeface="Tahoma" panose="020B0604030504040204" pitchFamily="34" charset="0"/>
              </a:rPr>
              <a:t>	Tech transfer/IP management plans in grant proposals</a:t>
            </a:r>
          </a:p>
          <a:p>
            <a:pPr>
              <a:lnSpc>
                <a:spcPct val="90000"/>
              </a:lnSpc>
              <a:buFontTx/>
              <a:buNone/>
            </a:pPr>
            <a:r>
              <a:rPr lang="en-US" altLang="en-US" sz="2400" dirty="0" smtClean="0">
                <a:cs typeface="Tahoma" panose="020B0604030504040204" pitchFamily="34" charset="0"/>
              </a:rPr>
              <a:t>	Confidentiality issues/potential IP in annual reports, 	ARIS actions, etc...</a:t>
            </a:r>
          </a:p>
          <a:p>
            <a:pPr>
              <a:lnSpc>
                <a:spcPct val="90000"/>
              </a:lnSpc>
              <a:buFontTx/>
              <a:buNone/>
            </a:pPr>
            <a:r>
              <a:rPr lang="en-US" altLang="en-US" sz="2400" dirty="0" smtClean="0">
                <a:cs typeface="Tahoma" panose="020B0604030504040204" pitchFamily="34" charset="0"/>
              </a:rPr>
              <a:t>	Contributions to ARS annual tech transfer report</a:t>
            </a:r>
          </a:p>
          <a:p>
            <a:pPr>
              <a:lnSpc>
                <a:spcPct val="90000"/>
              </a:lnSpc>
              <a:buFontTx/>
              <a:buNone/>
            </a:pPr>
            <a:r>
              <a:rPr lang="en-US" altLang="en-US" sz="2400" dirty="0">
                <a:cs typeface="Tahoma" panose="020B0604030504040204" pitchFamily="34" charset="0"/>
              </a:rPr>
              <a:t>	</a:t>
            </a:r>
            <a:r>
              <a:rPr lang="en-US" altLang="en-US" sz="2400" dirty="0" smtClean="0">
                <a:cs typeface="Tahoma" panose="020B0604030504040204" pitchFamily="34" charset="0"/>
              </a:rPr>
              <a:t>	(non–IP tech transfer, such as field days, etc.)</a:t>
            </a:r>
          </a:p>
          <a:p>
            <a:pPr>
              <a:lnSpc>
                <a:spcPct val="90000"/>
              </a:lnSpc>
              <a:buFontTx/>
              <a:buNone/>
            </a:pPr>
            <a:r>
              <a:rPr lang="en-US" altLang="en-US" sz="2400" dirty="0" smtClean="0">
                <a:cs typeface="Tahoma" panose="020B0604030504040204" pitchFamily="34" charset="0"/>
              </a:rPr>
              <a:t>	Reviews and submits FLC tech transfer nominations</a:t>
            </a:r>
            <a:r>
              <a:rPr lang="en-US" altLang="en-US" sz="2400" dirty="0">
                <a:cs typeface="Tahoma" panose="020B0604030504040204" pitchFamily="34" charset="0"/>
              </a:rPr>
              <a:t>	</a:t>
            </a:r>
          </a:p>
          <a:p>
            <a:pPr>
              <a:lnSpc>
                <a:spcPct val="90000"/>
              </a:lnSpc>
              <a:buFontTx/>
              <a:buNone/>
            </a:pPr>
            <a:r>
              <a:rPr lang="en-US" altLang="en-US" sz="2400" dirty="0" smtClean="0">
                <a:cs typeface="Tahoma" panose="020B0604030504040204" pitchFamily="34" charset="0"/>
              </a:rPr>
              <a:t>	</a:t>
            </a:r>
          </a:p>
          <a:p>
            <a:pPr>
              <a:lnSpc>
                <a:spcPct val="90000"/>
              </a:lnSpc>
              <a:buFontTx/>
              <a:buNone/>
            </a:pPr>
            <a:endParaRPr lang="en-US" altLang="en-US" sz="2400" dirty="0" smtClean="0">
              <a:cs typeface="Tahoma" panose="020B0604030504040204" pitchFamily="34" charset="0"/>
            </a:endParaRPr>
          </a:p>
        </p:txBody>
      </p:sp>
    </p:spTree>
    <p:extLst>
      <p:ext uri="{BB962C8B-B14F-4D97-AF65-F5344CB8AC3E}">
        <p14:creationId xmlns:p14="http://schemas.microsoft.com/office/powerpoint/2010/main" val="211833571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370013" y="301625"/>
            <a:ext cx="7313612" cy="841375"/>
          </a:xfrm>
        </p:spPr>
        <p:txBody>
          <a:bodyPr/>
          <a:lstStyle/>
          <a:p>
            <a:pPr algn="ctr"/>
            <a:r>
              <a:rPr lang="en-US" altLang="en-US" sz="4800" b="1" i="1" dirty="0" smtClean="0">
                <a:solidFill>
                  <a:schemeClr val="hlink"/>
                </a:solidFill>
                <a:latin typeface="Times New Roman" panose="02020603050405020304" pitchFamily="18" charset="0"/>
              </a:rPr>
              <a:t>Contacts for Midwest Area</a:t>
            </a:r>
            <a:endParaRPr lang="en-US" altLang="en-US" sz="4800" b="1" i="1" dirty="0">
              <a:solidFill>
                <a:schemeClr val="hlink"/>
              </a:solidFill>
              <a:latin typeface="Times New Roman" panose="02020603050405020304" pitchFamily="18" charset="0"/>
            </a:endParaRPr>
          </a:p>
        </p:txBody>
      </p:sp>
      <p:sp>
        <p:nvSpPr>
          <p:cNvPr id="310275" name="Rectangle 3"/>
          <p:cNvSpPr>
            <a:spLocks noGrp="1" noChangeArrowheads="1"/>
          </p:cNvSpPr>
          <p:nvPr>
            <p:ph type="body" idx="1"/>
          </p:nvPr>
        </p:nvSpPr>
        <p:spPr>
          <a:xfrm>
            <a:off x="152400" y="1827213"/>
            <a:ext cx="8991600" cy="4802187"/>
          </a:xfrm>
        </p:spPr>
        <p:txBody>
          <a:bodyPr/>
          <a:lstStyle/>
          <a:p>
            <a:pPr algn="ctr">
              <a:lnSpc>
                <a:spcPct val="70000"/>
              </a:lnSpc>
            </a:pPr>
            <a:endParaRPr lang="en-US" altLang="en-US" sz="3200" dirty="0">
              <a:latin typeface="Times New Roman" panose="02020603050405020304" pitchFamily="18" charset="0"/>
            </a:endParaRPr>
          </a:p>
          <a:p>
            <a:pPr algn="ctr">
              <a:lnSpc>
                <a:spcPct val="70000"/>
              </a:lnSpc>
              <a:buNone/>
            </a:pPr>
            <a:r>
              <a:rPr lang="en-US" altLang="en-US" sz="3200" b="1" i="1" dirty="0">
                <a:solidFill>
                  <a:schemeClr val="hlink"/>
                </a:solidFill>
                <a:latin typeface="Times New Roman" panose="02020603050405020304" pitchFamily="18" charset="0"/>
              </a:rPr>
              <a:t>Midwest </a:t>
            </a:r>
            <a:r>
              <a:rPr lang="en-US" altLang="en-US" sz="3200" b="1" i="1" dirty="0" smtClean="0">
                <a:solidFill>
                  <a:schemeClr val="hlink"/>
                </a:solidFill>
                <a:latin typeface="Times New Roman" panose="02020603050405020304" pitchFamily="18" charset="0"/>
              </a:rPr>
              <a:t>Area (Peoria</a:t>
            </a:r>
            <a:r>
              <a:rPr lang="en-US" altLang="en-US" sz="3200" b="1" i="1" dirty="0">
                <a:solidFill>
                  <a:schemeClr val="hlink"/>
                </a:solidFill>
                <a:latin typeface="Times New Roman" panose="02020603050405020304" pitchFamily="18" charset="0"/>
              </a:rPr>
              <a:t>, </a:t>
            </a:r>
            <a:r>
              <a:rPr lang="en-US" altLang="en-US" sz="3200" b="1" i="1" dirty="0" smtClean="0">
                <a:solidFill>
                  <a:schemeClr val="hlink"/>
                </a:solidFill>
                <a:latin typeface="Times New Roman" panose="02020603050405020304" pitchFamily="18" charset="0"/>
              </a:rPr>
              <a:t>IL)</a:t>
            </a:r>
            <a:endParaRPr lang="en-US" altLang="en-US" sz="3200" b="1" i="1" dirty="0">
              <a:latin typeface="Times New Roman" panose="02020603050405020304" pitchFamily="18" charset="0"/>
            </a:endParaRPr>
          </a:p>
          <a:p>
            <a:pPr algn="ctr">
              <a:lnSpc>
                <a:spcPct val="70000"/>
              </a:lnSpc>
              <a:buNone/>
            </a:pPr>
            <a:r>
              <a:rPr lang="en-US" altLang="en-US" sz="2800" b="1" i="1" dirty="0">
                <a:solidFill>
                  <a:schemeClr val="accent4"/>
                </a:solidFill>
                <a:latin typeface="Times New Roman" panose="02020603050405020304" pitchFamily="18" charset="0"/>
              </a:rPr>
              <a:t>Technology Transfer</a:t>
            </a:r>
          </a:p>
          <a:p>
            <a:pPr algn="ctr">
              <a:lnSpc>
                <a:spcPct val="70000"/>
              </a:lnSpc>
              <a:buNone/>
            </a:pPr>
            <a:r>
              <a:rPr lang="en-US" altLang="en-US" sz="2800" dirty="0">
                <a:latin typeface="Times New Roman" panose="02020603050405020304" pitchFamily="18" charset="0"/>
              </a:rPr>
              <a:t>Ren</a:t>
            </a:r>
            <a:r>
              <a:rPr lang="en-US" altLang="en-US" sz="2800" dirty="0">
                <a:latin typeface="Times New Roman" panose="02020603050405020304" pitchFamily="18" charset="0"/>
                <a:cs typeface="Times New Roman" panose="02020603050405020304" pitchFamily="18" charset="0"/>
              </a:rPr>
              <a:t>ée Wagner (</a:t>
            </a:r>
            <a:r>
              <a:rPr lang="en-US" altLang="en-US" sz="2800" dirty="0">
                <a:latin typeface="Times New Roman" panose="02020603050405020304" pitchFamily="18" charset="0"/>
              </a:rPr>
              <a:t>Technology Transfer Coordinator)</a:t>
            </a:r>
          </a:p>
          <a:p>
            <a:pPr algn="ctr">
              <a:lnSpc>
                <a:spcPct val="70000"/>
              </a:lnSpc>
              <a:buNone/>
            </a:pPr>
            <a:r>
              <a:rPr lang="en-US" altLang="en-US" sz="2800" dirty="0">
                <a:latin typeface="Times New Roman" panose="02020603050405020304" pitchFamily="18" charset="0"/>
              </a:rPr>
              <a:t>Babette Davis (Technology Transfer Assistant)</a:t>
            </a:r>
          </a:p>
          <a:p>
            <a:pPr algn="ctr">
              <a:lnSpc>
                <a:spcPct val="70000"/>
              </a:lnSpc>
              <a:buNone/>
            </a:pPr>
            <a:endParaRPr lang="en-US" altLang="en-US" sz="2800" dirty="0">
              <a:latin typeface="Times New Roman" panose="02020603050405020304" pitchFamily="18" charset="0"/>
            </a:endParaRPr>
          </a:p>
          <a:p>
            <a:pPr algn="ctr">
              <a:lnSpc>
                <a:spcPct val="70000"/>
              </a:lnSpc>
              <a:buNone/>
            </a:pPr>
            <a:r>
              <a:rPr lang="en-US" altLang="en-US" sz="3200" b="1" i="1" dirty="0">
                <a:solidFill>
                  <a:schemeClr val="hlink"/>
                </a:solidFill>
                <a:latin typeface="Times New Roman" panose="02020603050405020304" pitchFamily="18" charset="0"/>
              </a:rPr>
              <a:t>Headquarters OTT (Peoria, IL)</a:t>
            </a:r>
          </a:p>
          <a:p>
            <a:pPr algn="ctr">
              <a:lnSpc>
                <a:spcPct val="70000"/>
              </a:lnSpc>
              <a:buNone/>
            </a:pPr>
            <a:r>
              <a:rPr lang="en-US" altLang="en-US" sz="2800" b="1" i="1" dirty="0">
                <a:latin typeface="Times New Roman" panose="02020603050405020304" pitchFamily="18" charset="0"/>
              </a:rPr>
              <a:t>Patents </a:t>
            </a:r>
          </a:p>
          <a:p>
            <a:pPr algn="ctr">
              <a:lnSpc>
                <a:spcPct val="70000"/>
              </a:lnSpc>
              <a:buNone/>
            </a:pPr>
            <a:r>
              <a:rPr lang="en-US" altLang="en-US" sz="2800" dirty="0">
                <a:latin typeface="Times New Roman" panose="02020603050405020304" pitchFamily="18" charset="0"/>
              </a:rPr>
              <a:t>Albert Tsui (Patent Advisor)</a:t>
            </a:r>
          </a:p>
          <a:p>
            <a:pPr algn="ctr">
              <a:lnSpc>
                <a:spcPct val="70000"/>
              </a:lnSpc>
              <a:buNone/>
            </a:pPr>
            <a:r>
              <a:rPr lang="en-US" altLang="en-US" sz="2800" dirty="0">
                <a:latin typeface="Times New Roman" panose="02020603050405020304" pitchFamily="18" charset="0"/>
              </a:rPr>
              <a:t>Sheri Whitehurst (Sr. Legal Administrative Specialist)</a:t>
            </a:r>
            <a:endParaRPr lang="en-US" altLang="en-US" sz="2800" b="1" i="1" dirty="0">
              <a:solidFill>
                <a:schemeClr val="hlink"/>
              </a:solidFill>
              <a:latin typeface="Times New Roman" panose="02020603050405020304" pitchFamily="18" charset="0"/>
            </a:endParaRPr>
          </a:p>
          <a:p>
            <a:pPr>
              <a:lnSpc>
                <a:spcPct val="70000"/>
              </a:lnSpc>
            </a:pPr>
            <a:endParaRPr lang="en-US" altLang="en-US" sz="2400" dirty="0">
              <a:latin typeface="Times New Roman" panose="02020603050405020304" pitchFamily="18" charset="0"/>
            </a:endParaRPr>
          </a:p>
          <a:p>
            <a:pPr>
              <a:lnSpc>
                <a:spcPct val="70000"/>
              </a:lnSpc>
            </a:pPr>
            <a:endParaRPr lang="en-US" altLang="en-US" sz="2000" dirty="0">
              <a:latin typeface="Times New Roman" panose="02020603050405020304" pitchFamily="18" charset="0"/>
            </a:endParaRPr>
          </a:p>
        </p:txBody>
      </p:sp>
    </p:spTree>
    <p:extLst>
      <p:ext uri="{BB962C8B-B14F-4D97-AF65-F5344CB8AC3E}">
        <p14:creationId xmlns:p14="http://schemas.microsoft.com/office/powerpoint/2010/main" val="10462174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fld id="{543706C0-8938-4707-9823-2EDAF7456EAC}" type="slidenum">
              <a:rPr lang="en-US" altLang="en-US" sz="1400" smtClean="0">
                <a:cs typeface="Arial" panose="020B0604020202020204" pitchFamily="34" charset="0"/>
              </a:rPr>
              <a:pPr fontAlgn="base">
                <a:spcBef>
                  <a:spcPct val="0"/>
                </a:spcBef>
                <a:spcAft>
                  <a:spcPct val="0"/>
                </a:spcAft>
                <a:buFontTx/>
                <a:buNone/>
              </a:pPr>
              <a:t>3</a:t>
            </a:fld>
            <a:endParaRPr lang="en-US" altLang="en-US" sz="1400" smtClean="0">
              <a:cs typeface="Arial" panose="020B0604020202020204" pitchFamily="34" charset="0"/>
            </a:endParaRPr>
          </a:p>
        </p:txBody>
      </p:sp>
      <p:sp>
        <p:nvSpPr>
          <p:cNvPr id="21507" name="Rectangle 4"/>
          <p:cNvSpPr>
            <a:spLocks noChangeArrowheads="1"/>
          </p:cNvSpPr>
          <p:nvPr/>
        </p:nvSpPr>
        <p:spPr bwMode="auto">
          <a:xfrm>
            <a:off x="457200" y="228600"/>
            <a:ext cx="86868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i="1" dirty="0">
                <a:solidFill>
                  <a:schemeClr val="accent5">
                    <a:lumMod val="50000"/>
                  </a:schemeClr>
                </a:solidFill>
                <a:latin typeface="Times New Roman" panose="02020603050405020304" pitchFamily="18" charset="0"/>
                <a:cs typeface="Times New Roman" panose="02020603050405020304" pitchFamily="18" charset="0"/>
              </a:rPr>
              <a:t>Technology Transfer: </a:t>
            </a:r>
            <a:r>
              <a:rPr lang="en-US" altLang="en-US" i="1" dirty="0" smtClean="0">
                <a:latin typeface="Times New Roman" panose="02020603050405020304" pitchFamily="18" charset="0"/>
              </a:rPr>
              <a:t>the </a:t>
            </a:r>
            <a:r>
              <a:rPr lang="en-US" altLang="en-US" i="1" dirty="0">
                <a:latin typeface="Times New Roman" panose="02020603050405020304" pitchFamily="18" charset="0"/>
              </a:rPr>
              <a:t>process by which research results are adopted and put into practice </a:t>
            </a:r>
            <a:endParaRPr lang="en-US" altLang="en-US" i="1" dirty="0">
              <a:solidFill>
                <a:srgbClr val="002060"/>
              </a:solidFill>
              <a:latin typeface="Times New Roman" panose="02020603050405020304" pitchFamily="18" charset="0"/>
              <a:cs typeface="Times New Roman" panose="02020603050405020304" pitchFamily="18" charset="0"/>
            </a:endParaRPr>
          </a:p>
        </p:txBody>
      </p:sp>
      <p:pic>
        <p:nvPicPr>
          <p:cNvPr id="21508" name="Picture 6" descr="shopcar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3740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2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30238" y="365125"/>
            <a:ext cx="7886700" cy="932659"/>
          </a:xfrm>
        </p:spPr>
        <p:txBody>
          <a:bodyPr/>
          <a:lstStyle/>
          <a:p>
            <a:pPr algn="ctr"/>
            <a:r>
              <a:rPr lang="en-US" altLang="en-US" b="1" i="1" dirty="0" smtClean="0">
                <a:solidFill>
                  <a:schemeClr val="hlink"/>
                </a:solidFill>
                <a:latin typeface="Times New Roman" panose="02020603050405020304" pitchFamily="18" charset="0"/>
                <a:cs typeface="Times New Roman" panose="02020603050405020304" pitchFamily="18" charset="0"/>
              </a:rPr>
              <a:t>Examples of ARS  </a:t>
            </a:r>
            <a:br>
              <a:rPr lang="en-US" altLang="en-US" b="1" i="1" dirty="0" smtClean="0">
                <a:solidFill>
                  <a:schemeClr val="hlink"/>
                </a:solidFill>
                <a:latin typeface="Times New Roman" panose="02020603050405020304" pitchFamily="18" charset="0"/>
                <a:cs typeface="Times New Roman" panose="02020603050405020304" pitchFamily="18" charset="0"/>
              </a:rPr>
            </a:br>
            <a:r>
              <a:rPr lang="en-US" altLang="en-US" b="1" i="1" dirty="0" smtClean="0">
                <a:solidFill>
                  <a:schemeClr val="hlink"/>
                </a:solidFill>
                <a:latin typeface="Times New Roman" panose="02020603050405020304" pitchFamily="18" charset="0"/>
                <a:cs typeface="Times New Roman" panose="02020603050405020304" pitchFamily="18" charset="0"/>
              </a:rPr>
              <a:t>Technology Transfer</a:t>
            </a:r>
            <a:endParaRPr lang="en-US" altLang="en-US" b="1" i="1" dirty="0">
              <a:solidFill>
                <a:schemeClr val="hlink"/>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914400" y="1602583"/>
            <a:ext cx="3584575" cy="1216818"/>
          </a:xfrm>
        </p:spPr>
        <p:txBody>
          <a:bodyPr/>
          <a:lstStyle/>
          <a:p>
            <a:r>
              <a:rPr lang="en-US" altLang="en-US" i="1" dirty="0">
                <a:solidFill>
                  <a:schemeClr val="accent1"/>
                </a:solidFill>
                <a:latin typeface="Arial" panose="020B0604020202020204" pitchFamily="34" charset="0"/>
                <a:cs typeface="Arial" panose="020B0604020202020204" pitchFamily="34" charset="0"/>
              </a:rPr>
              <a:t>Licensing and commercialization of federal </a:t>
            </a:r>
            <a:r>
              <a:rPr lang="en-US" altLang="en-US" i="1" dirty="0" smtClean="0">
                <a:solidFill>
                  <a:schemeClr val="accent1"/>
                </a:solidFill>
                <a:latin typeface="Arial" panose="020B0604020202020204" pitchFamily="34" charset="0"/>
                <a:cs typeface="Arial" panose="020B0604020202020204" pitchFamily="34" charset="0"/>
              </a:rPr>
              <a:t>inventions</a:t>
            </a:r>
            <a:endParaRPr lang="en-US" dirty="0"/>
          </a:p>
        </p:txBody>
      </p:sp>
      <p:sp>
        <p:nvSpPr>
          <p:cNvPr id="317443" name="Rectangle 3"/>
          <p:cNvSpPr>
            <a:spLocks noGrp="1" noChangeArrowheads="1"/>
          </p:cNvSpPr>
          <p:nvPr>
            <p:ph sz="half" idx="2"/>
          </p:nvPr>
        </p:nvSpPr>
        <p:spPr>
          <a:xfrm>
            <a:off x="914400" y="3124200"/>
            <a:ext cx="3124200" cy="3065462"/>
          </a:xfrm>
        </p:spPr>
        <p:txBody>
          <a:bodyPr/>
          <a:lstStyle/>
          <a:p>
            <a:pPr>
              <a:buFont typeface="Wingdings" panose="05000000000000000000" pitchFamily="2" charset="2"/>
              <a:buNone/>
            </a:pPr>
            <a:r>
              <a:rPr lang="en-US" altLang="en-US" sz="2500" dirty="0" smtClean="0">
                <a:latin typeface="Arial" panose="020B0604020202020204" pitchFamily="34" charset="0"/>
                <a:cs typeface="Arial" panose="020B0604020202020204" pitchFamily="34" charset="0"/>
              </a:rPr>
              <a:t>Patents</a:t>
            </a:r>
          </a:p>
          <a:p>
            <a:pPr>
              <a:buFont typeface="Wingdings" panose="05000000000000000000" pitchFamily="2" charset="2"/>
              <a:buNone/>
            </a:pPr>
            <a:endParaRPr lang="en-US" altLang="en-US" sz="1400" dirty="0">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2500" dirty="0" smtClean="0">
                <a:latin typeface="Arial" panose="020B0604020202020204" pitchFamily="34" charset="0"/>
                <a:cs typeface="Arial" panose="020B0604020202020204" pitchFamily="34" charset="0"/>
              </a:rPr>
              <a:t>Plant </a:t>
            </a:r>
            <a:r>
              <a:rPr lang="en-US" altLang="en-US" sz="2500" dirty="0">
                <a:latin typeface="Arial" panose="020B0604020202020204" pitchFamily="34" charset="0"/>
                <a:cs typeface="Arial" panose="020B0604020202020204" pitchFamily="34" charset="0"/>
              </a:rPr>
              <a:t>Variety Protection </a:t>
            </a:r>
            <a:r>
              <a:rPr lang="en-US" altLang="en-US" sz="2500" dirty="0" smtClean="0">
                <a:latin typeface="Arial" panose="020B0604020202020204" pitchFamily="34" charset="0"/>
                <a:cs typeface="Arial" panose="020B0604020202020204" pitchFamily="34" charset="0"/>
              </a:rPr>
              <a:t>Certificates</a:t>
            </a:r>
          </a:p>
          <a:p>
            <a:pPr>
              <a:buFont typeface="Wingdings" panose="05000000000000000000" pitchFamily="2" charset="2"/>
              <a:buNone/>
            </a:pPr>
            <a:endParaRPr lang="en-US" altLang="en-US" sz="1400" dirty="0">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2500" dirty="0" smtClean="0">
                <a:latin typeface="Arial" panose="020B0604020202020204" pitchFamily="34" charset="0"/>
                <a:cs typeface="Arial" panose="020B0604020202020204" pitchFamily="34" charset="0"/>
              </a:rPr>
              <a:t>Biological </a:t>
            </a:r>
            <a:r>
              <a:rPr lang="en-US" altLang="en-US" sz="2500" dirty="0">
                <a:latin typeface="Arial" panose="020B0604020202020204" pitchFamily="34" charset="0"/>
                <a:cs typeface="Arial" panose="020B0604020202020204" pitchFamily="34" charset="0"/>
              </a:rPr>
              <a:t>Material </a:t>
            </a:r>
            <a:r>
              <a:rPr lang="en-US" altLang="en-US" sz="2500" dirty="0" smtClean="0">
                <a:latin typeface="Arial" panose="020B0604020202020204" pitchFamily="34" charset="0"/>
                <a:cs typeface="Arial" panose="020B0604020202020204" pitchFamily="34" charset="0"/>
              </a:rPr>
              <a:t>Inventions</a:t>
            </a:r>
            <a:endParaRPr lang="en-US" altLang="en-US" sz="25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4572000" y="1681162"/>
            <a:ext cx="3944938" cy="833439"/>
          </a:xfrm>
        </p:spPr>
        <p:txBody>
          <a:bodyPr/>
          <a:lstStyle/>
          <a:p>
            <a:r>
              <a:rPr lang="en-US" altLang="en-US" i="1" dirty="0">
                <a:solidFill>
                  <a:schemeClr val="accent1"/>
                </a:solidFill>
                <a:latin typeface="Arial" panose="020B0604020202020204" pitchFamily="34" charset="0"/>
                <a:cs typeface="Arial" panose="020B0604020202020204" pitchFamily="34" charset="0"/>
              </a:rPr>
              <a:t>Other forms of technology </a:t>
            </a:r>
            <a:r>
              <a:rPr lang="en-US" altLang="en-US" i="1" dirty="0" smtClean="0">
                <a:solidFill>
                  <a:schemeClr val="accent1"/>
                </a:solidFill>
                <a:latin typeface="Arial" panose="020B0604020202020204" pitchFamily="34" charset="0"/>
                <a:cs typeface="Arial" panose="020B0604020202020204" pitchFamily="34" charset="0"/>
              </a:rPr>
              <a:t>transfer</a:t>
            </a:r>
            <a:endParaRPr lang="en-US" dirty="0"/>
          </a:p>
        </p:txBody>
      </p:sp>
      <p:sp>
        <p:nvSpPr>
          <p:cNvPr id="2" name="Content Placeholder 1"/>
          <p:cNvSpPr>
            <a:spLocks noGrp="1"/>
          </p:cNvSpPr>
          <p:nvPr>
            <p:ph sz="quarter" idx="4"/>
          </p:nvPr>
        </p:nvSpPr>
        <p:spPr>
          <a:xfrm>
            <a:off x="4572000" y="2655093"/>
            <a:ext cx="4495800" cy="4202907"/>
          </a:xfrm>
        </p:spPr>
        <p:txBody>
          <a:bodyPr/>
          <a:lstStyle/>
          <a:p>
            <a:pPr>
              <a:buNone/>
            </a:pPr>
            <a:r>
              <a:rPr lang="en-US" altLang="en-US" sz="2400" dirty="0" smtClean="0">
                <a:latin typeface="Arial" panose="020B0604020202020204" pitchFamily="34" charset="0"/>
                <a:cs typeface="Arial" panose="020B0604020202020204" pitchFamily="34" charset="0"/>
              </a:rPr>
              <a:t>Scientific journals and  presentations</a:t>
            </a:r>
          </a:p>
          <a:p>
            <a:pPr>
              <a:buNone/>
            </a:pPr>
            <a:r>
              <a:rPr lang="en-US" altLang="en-US" sz="2400" dirty="0" smtClean="0">
                <a:latin typeface="Arial" panose="020B0604020202020204" pitchFamily="34" charset="0"/>
                <a:cs typeface="Arial" panose="020B0604020202020204" pitchFamily="34" charset="0"/>
              </a:rPr>
              <a:t>Trade journals and    grower/producer publications</a:t>
            </a:r>
          </a:p>
          <a:p>
            <a:pPr>
              <a:buNone/>
            </a:pPr>
            <a:r>
              <a:rPr lang="en-US" altLang="en-US" sz="2400" dirty="0" smtClean="0">
                <a:latin typeface="Arial" panose="020B0604020202020204" pitchFamily="34" charset="0"/>
                <a:cs typeface="Arial" panose="020B0604020202020204" pitchFamily="34" charset="0"/>
              </a:rPr>
              <a:t>Public databases and    websites</a:t>
            </a:r>
            <a:endParaRPr lang="en-US" altLang="en-US" sz="2400" dirty="0">
              <a:latin typeface="Arial" panose="020B0604020202020204" pitchFamily="34" charset="0"/>
              <a:cs typeface="Arial" panose="020B0604020202020204" pitchFamily="34" charset="0"/>
            </a:endParaRPr>
          </a:p>
          <a:p>
            <a:pPr>
              <a:buNone/>
            </a:pPr>
            <a:r>
              <a:rPr lang="en-US" altLang="en-US" sz="2400" dirty="0" smtClean="0">
                <a:latin typeface="Arial" panose="020B0604020202020204" pitchFamily="34" charset="0"/>
                <a:cs typeface="Arial" panose="020B0604020202020204" pitchFamily="34" charset="0"/>
              </a:rPr>
              <a:t>Demonstrations</a:t>
            </a:r>
            <a:r>
              <a:rPr lang="en-US" altLang="en-US" sz="2400" dirty="0">
                <a:latin typeface="Arial" panose="020B0604020202020204" pitchFamily="34" charset="0"/>
                <a:cs typeface="Arial" panose="020B0604020202020204" pitchFamily="34" charset="0"/>
              </a:rPr>
              <a:t>, field days, </a:t>
            </a:r>
            <a:r>
              <a:rPr lang="en-US" altLang="en-US" sz="2400" dirty="0" smtClean="0">
                <a:latin typeface="Arial" panose="020B0604020202020204" pitchFamily="34" charset="0"/>
                <a:cs typeface="Arial" panose="020B0604020202020204" pitchFamily="34" charset="0"/>
              </a:rPr>
              <a:t>grower presentations</a:t>
            </a:r>
          </a:p>
          <a:p>
            <a:pPr>
              <a:buNone/>
            </a:pPr>
            <a:r>
              <a:rPr lang="en-US" altLang="en-US" sz="2400" dirty="0" smtClean="0">
                <a:latin typeface="Arial" panose="020B0604020202020204" pitchFamily="34" charset="0"/>
                <a:cs typeface="Arial" panose="020B0604020202020204" pitchFamily="34" charset="0"/>
              </a:rPr>
              <a:t>Public release of germplasm</a:t>
            </a:r>
            <a:endParaRPr lang="en-US" altLang="en-US" sz="24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27660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838200" y="292659"/>
            <a:ext cx="8077200" cy="1525588"/>
          </a:xfrm>
        </p:spPr>
        <p:txBody>
          <a:bodyPr/>
          <a:lstStyle/>
          <a:p>
            <a:pPr algn="ctr"/>
            <a:r>
              <a:rPr lang="en-US" altLang="en-US" sz="3500" b="1" i="1" dirty="0">
                <a:latin typeface="Times New Roman" panose="02020603050405020304" pitchFamily="18" charset="0"/>
                <a:cs typeface="Times New Roman" panose="02020603050405020304" pitchFamily="18" charset="0"/>
              </a:rPr>
              <a:t>How do we manage </a:t>
            </a:r>
            <a:r>
              <a:rPr lang="en-US" altLang="en-US" sz="3500" b="1" i="1" dirty="0" smtClean="0">
                <a:latin typeface="Times New Roman" panose="02020603050405020304" pitchFamily="18" charset="0"/>
                <a:cs typeface="Times New Roman" panose="02020603050405020304" pitchFamily="18" charset="0"/>
              </a:rPr>
              <a:t>and protect inventions and intellectual property rights in ARS?</a:t>
            </a:r>
            <a:r>
              <a:rPr lang="en-US" altLang="en-US" sz="3200" b="1" i="1" dirty="0" smtClean="0">
                <a:latin typeface="Times New Roman" panose="02020603050405020304" pitchFamily="18" charset="0"/>
                <a:cs typeface="Times New Roman" panose="02020603050405020304" pitchFamily="18" charset="0"/>
              </a:rPr>
              <a:t>  </a:t>
            </a:r>
            <a:r>
              <a:rPr lang="en-US" altLang="en-US" sz="3200" dirty="0"/>
              <a:t/>
            </a:r>
            <a:br>
              <a:rPr lang="en-US" altLang="en-US" sz="3200" dirty="0"/>
            </a:br>
            <a:endParaRPr lang="en-US" altLang="en-US" sz="3200" dirty="0"/>
          </a:p>
        </p:txBody>
      </p:sp>
      <p:sp>
        <p:nvSpPr>
          <p:cNvPr id="326659" name="Rectangle 3"/>
          <p:cNvSpPr>
            <a:spLocks noGrp="1" noChangeArrowheads="1"/>
          </p:cNvSpPr>
          <p:nvPr>
            <p:ph type="body" idx="1"/>
          </p:nvPr>
        </p:nvSpPr>
        <p:spPr>
          <a:xfrm>
            <a:off x="304801" y="1676401"/>
            <a:ext cx="6553200" cy="5029200"/>
          </a:xfrm>
        </p:spPr>
        <p:txBody>
          <a:bodyPr/>
          <a:lstStyle/>
          <a:p>
            <a:pPr>
              <a:buFont typeface="Wingdings" panose="05000000000000000000" pitchFamily="2" charset="2"/>
              <a:buNone/>
            </a:pPr>
            <a:r>
              <a:rPr lang="en-US" altLang="en-US" b="1" i="1" dirty="0" smtClean="0">
                <a:latin typeface="Arial" panose="020B0604020202020204" pitchFamily="34" charset="0"/>
                <a:cs typeface="Arial" panose="020B0604020202020204" pitchFamily="34" charset="0"/>
              </a:rPr>
              <a:t>	Use </a:t>
            </a:r>
            <a:r>
              <a:rPr lang="en-US" altLang="en-US" b="1" i="1" dirty="0">
                <a:latin typeface="Arial" panose="020B0604020202020204" pitchFamily="34" charset="0"/>
                <a:cs typeface="Arial" panose="020B0604020202020204" pitchFamily="34" charset="0"/>
              </a:rPr>
              <a:t>appropriate agreements:</a:t>
            </a:r>
          </a:p>
          <a:p>
            <a:pPr>
              <a:buFont typeface="Wingdings" panose="05000000000000000000" pitchFamily="2" charset="2"/>
              <a:buNone/>
            </a:pP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Confidentiality </a:t>
            </a:r>
            <a:r>
              <a:rPr lang="en-US" altLang="en-US" sz="2800" dirty="0">
                <a:latin typeface="Arial" panose="020B0604020202020204" pitchFamily="34" charset="0"/>
                <a:cs typeface="Arial" panose="020B0604020202020204" pitchFamily="34" charset="0"/>
              </a:rPr>
              <a:t>Agreements</a:t>
            </a:r>
          </a:p>
          <a:p>
            <a:pPr>
              <a:buFont typeface="Wingdings" panose="05000000000000000000" pitchFamily="2" charset="2"/>
              <a:buNone/>
            </a:pP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Material </a:t>
            </a:r>
            <a:r>
              <a:rPr lang="en-US" altLang="en-US" sz="2800" dirty="0">
                <a:latin typeface="Arial" panose="020B0604020202020204" pitchFamily="34" charset="0"/>
                <a:cs typeface="Arial" panose="020B0604020202020204" pitchFamily="34" charset="0"/>
              </a:rPr>
              <a:t>Transfer Agreements</a:t>
            </a:r>
          </a:p>
          <a:p>
            <a:pPr>
              <a:buFont typeface="Wingdings" panose="05000000000000000000" pitchFamily="2" charset="2"/>
              <a:buNone/>
            </a:pP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Cooperative research agreements</a:t>
            </a:r>
            <a:endParaRPr lang="en-US" altLang="en-US" sz="2800" dirty="0">
              <a:latin typeface="Arial" panose="020B0604020202020204" pitchFamily="34" charset="0"/>
              <a:cs typeface="Arial" panose="020B0604020202020204" pitchFamily="34" charset="0"/>
            </a:endParaRPr>
          </a:p>
          <a:p>
            <a:pPr>
              <a:buFont typeface="Wingdings" panose="05000000000000000000" pitchFamily="2" charset="2"/>
              <a:buNone/>
            </a:pPr>
            <a:endParaRPr lang="en-US" altLang="en-US" sz="1400" dirty="0">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b="1" i="1" dirty="0">
                <a:latin typeface="Arial" panose="020B0604020202020204" pitchFamily="34" charset="0"/>
                <a:cs typeface="Arial" panose="020B0604020202020204" pitchFamily="34" charset="0"/>
              </a:rPr>
              <a:t>Protect inventions</a:t>
            </a:r>
            <a:r>
              <a:rPr lang="en-US" altLang="en-US"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(patent, etc.) </a:t>
            </a:r>
          </a:p>
          <a:p>
            <a:pPr>
              <a:buFont typeface="Wingdings" panose="05000000000000000000" pitchFamily="2" charset="2"/>
              <a:buNone/>
            </a:pP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if </a:t>
            </a:r>
            <a:r>
              <a:rPr lang="en-US" altLang="en-US" sz="2800" dirty="0">
                <a:latin typeface="Arial" panose="020B0604020202020204" pitchFamily="34" charset="0"/>
                <a:cs typeface="Arial" panose="020B0604020202020204" pitchFamily="34" charset="0"/>
              </a:rPr>
              <a:t>determined to be in agency’s interest and needed to </a:t>
            </a:r>
            <a:r>
              <a:rPr lang="en-US" altLang="en-US" sz="2800" dirty="0" smtClean="0">
                <a:latin typeface="Arial" panose="020B0604020202020204" pitchFamily="34" charset="0"/>
                <a:cs typeface="Arial" panose="020B0604020202020204" pitchFamily="34" charset="0"/>
              </a:rPr>
              <a:t>facilitate transfer or adoption of the    technology</a:t>
            </a:r>
          </a:p>
          <a:p>
            <a:pPr>
              <a:buFont typeface="Wingdings" panose="05000000000000000000" pitchFamily="2" charset="2"/>
              <a:buNone/>
            </a:pPr>
            <a:endParaRPr lang="en-US" altLang="en-US" sz="1400" dirty="0">
              <a:latin typeface="Arial" panose="020B0604020202020204" pitchFamily="34" charset="0"/>
              <a:cs typeface="Arial" panose="020B0604020202020204" pitchFamily="34" charset="0"/>
            </a:endParaRPr>
          </a:p>
        </p:txBody>
      </p:sp>
      <p:pic>
        <p:nvPicPr>
          <p:cNvPr id="4" name="Picture 15" descr="d469-1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3111646"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304800"/>
            <a:ext cx="7791450" cy="1066800"/>
          </a:xfrm>
        </p:spPr>
        <p:txBody>
          <a:bodyPr/>
          <a:lstStyle/>
          <a:p>
            <a:r>
              <a:rPr lang="en-US" altLang="en-US" b="1" i="1" dirty="0" smtClean="0">
                <a:solidFill>
                  <a:srgbClr val="008000"/>
                </a:solidFill>
                <a:latin typeface="Times New Roman" panose="02020603050405020304" pitchFamily="18" charset="0"/>
                <a:cs typeface="Times New Roman" panose="02020603050405020304" pitchFamily="18" charset="0"/>
              </a:rPr>
              <a:t>Confidentiality Agreements and Material Transfer Agreements</a:t>
            </a:r>
          </a:p>
        </p:txBody>
      </p:sp>
      <p:sp>
        <p:nvSpPr>
          <p:cNvPr id="218115" name="Rectangle 3"/>
          <p:cNvSpPr>
            <a:spLocks noGrp="1" noChangeArrowheads="1"/>
          </p:cNvSpPr>
          <p:nvPr>
            <p:ph type="body" idx="1"/>
          </p:nvPr>
        </p:nvSpPr>
        <p:spPr>
          <a:xfrm>
            <a:off x="1143000" y="1752600"/>
            <a:ext cx="7620000" cy="4953000"/>
          </a:xfrm>
        </p:spPr>
        <p:txBody>
          <a:bodyPr/>
          <a:lstStyle/>
          <a:p>
            <a:pPr>
              <a:buFontTx/>
              <a:buNone/>
              <a:defRPr/>
            </a:pPr>
            <a:r>
              <a:rPr lang="en-US" sz="2400" dirty="0" smtClean="0">
                <a:latin typeface="Arial" panose="020B0604020202020204" pitchFamily="34" charset="0"/>
                <a:cs typeface="Arial" panose="020B0604020202020204" pitchFamily="34" charset="0"/>
              </a:rPr>
              <a:t>Protects ARS’ rights in intellectual property.</a:t>
            </a:r>
          </a:p>
          <a:p>
            <a:pPr>
              <a:buFontTx/>
              <a:buNone/>
              <a:defRPr/>
            </a:pPr>
            <a:endParaRPr lang="en-US" sz="800" dirty="0" smtClean="0">
              <a:latin typeface="Arial" panose="020B0604020202020204" pitchFamily="34" charset="0"/>
              <a:cs typeface="Arial" panose="020B0604020202020204" pitchFamily="34" charset="0"/>
            </a:endParaRPr>
          </a:p>
          <a:p>
            <a:pPr>
              <a:buFontTx/>
              <a:buNone/>
              <a:defRPr/>
            </a:pPr>
            <a:r>
              <a:rPr lang="en-US" sz="2400" dirty="0" smtClean="0">
                <a:latin typeface="Arial" panose="020B0604020202020204" pitchFamily="34" charset="0"/>
                <a:cs typeface="Arial" panose="020B0604020202020204" pitchFamily="34" charset="0"/>
              </a:rPr>
              <a:t>Reviewed and approved by MWA Tech Transfer Office.</a:t>
            </a:r>
          </a:p>
          <a:p>
            <a:pPr>
              <a:buFontTx/>
              <a:buNone/>
              <a:defRPr/>
            </a:pPr>
            <a:endParaRPr lang="en-US" sz="800" dirty="0" smtClean="0">
              <a:latin typeface="Arial" panose="020B0604020202020204" pitchFamily="34" charset="0"/>
              <a:cs typeface="Arial" panose="020B0604020202020204" pitchFamily="34" charset="0"/>
            </a:endParaRPr>
          </a:p>
          <a:p>
            <a:pPr>
              <a:buFontTx/>
              <a:buNone/>
              <a:defRPr/>
            </a:pPr>
            <a:r>
              <a:rPr lang="en-US" sz="2400" dirty="0" smtClean="0">
                <a:latin typeface="Arial" panose="020B0604020202020204" pitchFamily="34" charset="0"/>
                <a:cs typeface="Arial" panose="020B0604020202020204" pitchFamily="34" charset="0"/>
              </a:rPr>
              <a:t>Standard ARS formats should be used.</a:t>
            </a:r>
          </a:p>
          <a:p>
            <a:pPr>
              <a:buFontTx/>
              <a:buNone/>
              <a:defRPr/>
            </a:pPr>
            <a:endParaRPr lang="en-US" sz="800" dirty="0">
              <a:latin typeface="Arial" panose="020B0604020202020204" pitchFamily="34" charset="0"/>
              <a:cs typeface="Arial" panose="020B0604020202020204" pitchFamily="34" charset="0"/>
            </a:endParaRPr>
          </a:p>
          <a:p>
            <a:pPr>
              <a:buFontTx/>
              <a:buNone/>
              <a:defRPr/>
            </a:pPr>
            <a:r>
              <a:rPr lang="en-US" sz="2400" dirty="0" smtClean="0">
                <a:latin typeface="Arial" panose="020B0604020202020204" pitchFamily="34" charset="0"/>
                <a:cs typeface="Arial" panose="020B0604020202020204" pitchFamily="34" charset="0"/>
              </a:rPr>
              <a:t>Cooperator formats must be approved by MWA TT.</a:t>
            </a:r>
          </a:p>
          <a:p>
            <a:pPr>
              <a:buFontTx/>
              <a:buNone/>
              <a:defRPr/>
            </a:pPr>
            <a:endParaRPr lang="en-US" sz="800" dirty="0" smtClean="0">
              <a:latin typeface="Arial" panose="020B0604020202020204" pitchFamily="34" charset="0"/>
              <a:cs typeface="Arial" panose="020B0604020202020204" pitchFamily="34" charset="0"/>
            </a:endParaRPr>
          </a:p>
          <a:p>
            <a:pPr>
              <a:buFontTx/>
              <a:buNone/>
              <a:defRPr/>
            </a:pPr>
            <a:r>
              <a:rPr lang="en-US" sz="2400" b="1" dirty="0" smtClean="0">
                <a:solidFill>
                  <a:schemeClr val="accent5">
                    <a:lumMod val="50000"/>
                  </a:schemeClr>
                </a:solidFill>
                <a:latin typeface="Arial" panose="020B0604020202020204" pitchFamily="34" charset="0"/>
                <a:cs typeface="Arial" panose="020B0604020202020204" pitchFamily="34" charset="0"/>
              </a:rPr>
              <a:t>CA’s: </a:t>
            </a:r>
            <a:r>
              <a:rPr lang="en-US" sz="2400" dirty="0" smtClean="0">
                <a:latin typeface="Arial" panose="020B0604020202020204" pitchFamily="34" charset="0"/>
                <a:cs typeface="Arial" panose="020B0604020202020204" pitchFamily="34" charset="0"/>
              </a:rPr>
              <a:t>provide/receive confidential information to/from another party to discuss inventions or potential collaborations (1 year).</a:t>
            </a:r>
          </a:p>
          <a:p>
            <a:pPr>
              <a:buFontTx/>
              <a:buNone/>
              <a:defRPr/>
            </a:pPr>
            <a:endParaRPr lang="en-US" sz="800" dirty="0" smtClean="0">
              <a:latin typeface="Arial" panose="020B0604020202020204" pitchFamily="34" charset="0"/>
              <a:cs typeface="Arial" panose="020B0604020202020204" pitchFamily="34" charset="0"/>
            </a:endParaRPr>
          </a:p>
          <a:p>
            <a:pPr>
              <a:buFontTx/>
              <a:buNone/>
              <a:defRPr/>
            </a:pPr>
            <a:r>
              <a:rPr lang="en-US" sz="2400" b="1" dirty="0" smtClean="0">
                <a:solidFill>
                  <a:schemeClr val="accent5">
                    <a:lumMod val="50000"/>
                  </a:schemeClr>
                </a:solidFill>
                <a:latin typeface="Arial" panose="020B0604020202020204" pitchFamily="34" charset="0"/>
                <a:cs typeface="Arial" panose="020B0604020202020204" pitchFamily="34" charset="0"/>
              </a:rPr>
              <a:t>MTA’s: </a:t>
            </a:r>
            <a:r>
              <a:rPr lang="en-US" sz="2400" dirty="0" smtClean="0">
                <a:latin typeface="Arial" panose="020B0604020202020204" pitchFamily="34" charset="0"/>
                <a:cs typeface="Arial" panose="020B0604020202020204" pitchFamily="34" charset="0"/>
              </a:rPr>
              <a:t>provide/receive materials to/from another party for</a:t>
            </a:r>
            <a:r>
              <a:rPr lang="en-US" sz="2400" i="1" dirty="0" smtClean="0">
                <a:solidFill>
                  <a:schemeClr val="accent6">
                    <a:lumMod val="50000"/>
                  </a:schemeClr>
                </a:solidFill>
                <a:latin typeface="Arial" panose="020B0604020202020204" pitchFamily="34" charset="0"/>
                <a:cs typeface="Arial" panose="020B0604020202020204" pitchFamily="34" charset="0"/>
              </a:rPr>
              <a:t> </a:t>
            </a:r>
            <a:r>
              <a:rPr lang="en-US" sz="2400" i="1" dirty="0" smtClean="0">
                <a:solidFill>
                  <a:srgbClr val="0070C0"/>
                </a:solidFill>
                <a:latin typeface="Arial" panose="020B0604020202020204" pitchFamily="34" charset="0"/>
                <a:cs typeface="Arial" panose="020B0604020202020204" pitchFamily="34" charset="0"/>
              </a:rPr>
              <a:t>research </a:t>
            </a:r>
            <a:r>
              <a:rPr lang="en-US" sz="2400" dirty="0" smtClean="0">
                <a:latin typeface="Arial" panose="020B0604020202020204" pitchFamily="34" charset="0"/>
                <a:cs typeface="Arial" panose="020B0604020202020204" pitchFamily="34" charset="0"/>
              </a:rPr>
              <a:t>ONLY (1-5 years).</a:t>
            </a:r>
          </a:p>
          <a:p>
            <a:pPr>
              <a:spcBef>
                <a:spcPct val="0"/>
              </a:spcBef>
              <a:buFont typeface="Wingdings" pitchFamily="2" charset="2"/>
              <a:buNone/>
              <a:defRPr/>
            </a:pPr>
            <a:endParaRPr lang="en-US" i="1" dirty="0"/>
          </a:p>
        </p:txBody>
      </p:sp>
    </p:spTree>
    <p:extLst>
      <p:ext uri="{BB962C8B-B14F-4D97-AF65-F5344CB8AC3E}">
        <p14:creationId xmlns:p14="http://schemas.microsoft.com/office/powerpoint/2010/main" val="38662868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wipe(left)">
                                      <p:cBhvr>
                                        <p:cTn id="7" dur="500"/>
                                        <p:tgtEl>
                                          <p:spTgt spid="218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8115">
                                            <p:txEl>
                                              <p:pRg st="2" end="2"/>
                                            </p:txEl>
                                          </p:spTgt>
                                        </p:tgtEl>
                                        <p:attrNameLst>
                                          <p:attrName>style.visibility</p:attrName>
                                        </p:attrNameLst>
                                      </p:cBhvr>
                                      <p:to>
                                        <p:strVal val="visible"/>
                                      </p:to>
                                    </p:set>
                                    <p:animEffect transition="in" filter="wipe(left)">
                                      <p:cBhvr>
                                        <p:cTn id="12" dur="500"/>
                                        <p:tgtEl>
                                          <p:spTgt spid="2181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8115">
                                            <p:txEl>
                                              <p:pRg st="4" end="4"/>
                                            </p:txEl>
                                          </p:spTgt>
                                        </p:tgtEl>
                                        <p:attrNameLst>
                                          <p:attrName>style.visibility</p:attrName>
                                        </p:attrNameLst>
                                      </p:cBhvr>
                                      <p:to>
                                        <p:strVal val="visible"/>
                                      </p:to>
                                    </p:set>
                                    <p:animEffect transition="in" filter="wipe(left)">
                                      <p:cBhvr>
                                        <p:cTn id="17" dur="500"/>
                                        <p:tgtEl>
                                          <p:spTgt spid="2181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8115">
                                            <p:txEl>
                                              <p:pRg st="6" end="6"/>
                                            </p:txEl>
                                          </p:spTgt>
                                        </p:tgtEl>
                                        <p:attrNameLst>
                                          <p:attrName>style.visibility</p:attrName>
                                        </p:attrNameLst>
                                      </p:cBhvr>
                                      <p:to>
                                        <p:strVal val="visible"/>
                                      </p:to>
                                    </p:set>
                                    <p:animEffect transition="in" filter="wipe(left)">
                                      <p:cBhvr>
                                        <p:cTn id="22" dur="500"/>
                                        <p:tgtEl>
                                          <p:spTgt spid="21811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8115">
                                            <p:txEl>
                                              <p:pRg st="8" end="8"/>
                                            </p:txEl>
                                          </p:spTgt>
                                        </p:tgtEl>
                                        <p:attrNameLst>
                                          <p:attrName>style.visibility</p:attrName>
                                        </p:attrNameLst>
                                      </p:cBhvr>
                                      <p:to>
                                        <p:strVal val="visible"/>
                                      </p:to>
                                    </p:set>
                                    <p:animEffect transition="in" filter="wipe(left)">
                                      <p:cBhvr>
                                        <p:cTn id="27" dur="500"/>
                                        <p:tgtEl>
                                          <p:spTgt spid="21811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8115">
                                            <p:txEl>
                                              <p:pRg st="10" end="10"/>
                                            </p:txEl>
                                          </p:spTgt>
                                        </p:tgtEl>
                                        <p:attrNameLst>
                                          <p:attrName>style.visibility</p:attrName>
                                        </p:attrNameLst>
                                      </p:cBhvr>
                                      <p:to>
                                        <p:strVal val="visible"/>
                                      </p:to>
                                    </p:set>
                                    <p:animEffect transition="in" filter="wipe(left)">
                                      <p:cBhvr>
                                        <p:cTn id="32" dur="500"/>
                                        <p:tgtEl>
                                          <p:spTgt spid="2181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smtClean="0">
                <a:solidFill>
                  <a:srgbClr val="008000"/>
                </a:solidFill>
                <a:latin typeface="Times New Roman" panose="02020603050405020304" pitchFamily="18" charset="0"/>
                <a:cs typeface="Times New Roman" panose="02020603050405020304" pitchFamily="18" charset="0"/>
              </a:rPr>
              <a:t>Confidentiality Agreements and Material Transfer Agreements</a:t>
            </a:r>
            <a:endParaRPr lang="en-US" dirty="0"/>
          </a:p>
        </p:txBody>
      </p:sp>
      <p:sp>
        <p:nvSpPr>
          <p:cNvPr id="3" name="Content Placeholder 2"/>
          <p:cNvSpPr>
            <a:spLocks noGrp="1"/>
          </p:cNvSpPr>
          <p:nvPr>
            <p:ph idx="1"/>
          </p:nvPr>
        </p:nvSpPr>
        <p:spPr>
          <a:xfrm>
            <a:off x="1143000" y="2057400"/>
            <a:ext cx="7848600" cy="4419599"/>
          </a:xfrm>
        </p:spPr>
        <p:txBody>
          <a:bodyPr/>
          <a:lstStyle/>
          <a:p>
            <a:pPr marL="0" indent="0">
              <a:buNone/>
            </a:pPr>
            <a:r>
              <a:rPr lang="en-US" sz="2800" b="1" i="1" dirty="0" smtClean="0">
                <a:solidFill>
                  <a:schemeClr val="accent5">
                    <a:lumMod val="50000"/>
                  </a:schemeClr>
                </a:solidFill>
                <a:latin typeface="Arial" panose="020B0604020202020204" pitchFamily="34" charset="0"/>
                <a:cs typeface="Arial" panose="020B0604020202020204" pitchFamily="34" charset="0"/>
              </a:rPr>
              <a:t>NO collaborative research or obligation of research. </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MWA TT enters information into database in ARIS.</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Only outgoing fully executed MTA’s appear in tech transfer section of annual reports.</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Contact MWA TT if questions about what type of agreement to use.</a:t>
            </a:r>
          </a:p>
          <a:p>
            <a:pPr marL="0" indent="0">
              <a:buNone/>
            </a:pPr>
            <a:endParaRPr lang="en-US" sz="2400" dirty="0"/>
          </a:p>
        </p:txBody>
      </p:sp>
    </p:spTree>
    <p:extLst>
      <p:ext uri="{BB962C8B-B14F-4D97-AF65-F5344CB8AC3E}">
        <p14:creationId xmlns:p14="http://schemas.microsoft.com/office/powerpoint/2010/main" val="1513635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371600" y="304800"/>
            <a:ext cx="7086600" cy="914400"/>
          </a:xfrm>
        </p:spPr>
        <p:txBody>
          <a:bodyPr/>
          <a:lstStyle/>
          <a:p>
            <a:pPr algn="ctr"/>
            <a:r>
              <a:rPr lang="en-US" altLang="en-US" b="1" i="1" dirty="0" smtClean="0">
                <a:solidFill>
                  <a:schemeClr val="accent5">
                    <a:lumMod val="50000"/>
                  </a:schemeClr>
                </a:solidFill>
                <a:latin typeface="Times New Roman" panose="02020603050405020304" pitchFamily="18" charset="0"/>
                <a:cs typeface="Times New Roman" panose="02020603050405020304" pitchFamily="18" charset="0"/>
              </a:rPr>
              <a:t>Copyright and Editor Agreements</a:t>
            </a:r>
          </a:p>
        </p:txBody>
      </p:sp>
      <p:sp>
        <p:nvSpPr>
          <p:cNvPr id="48131" name="Content Placeholder 3"/>
          <p:cNvSpPr>
            <a:spLocks noGrp="1"/>
          </p:cNvSpPr>
          <p:nvPr>
            <p:ph sz="half" idx="1"/>
          </p:nvPr>
        </p:nvSpPr>
        <p:spPr>
          <a:xfrm>
            <a:off x="76200" y="1524000"/>
            <a:ext cx="8686800" cy="2590800"/>
          </a:xfrm>
        </p:spPr>
        <p:txBody>
          <a:bodyPr/>
          <a:lstStyle/>
          <a:p>
            <a:pPr marL="0" indent="0" algn="r">
              <a:buFontTx/>
              <a:buNone/>
            </a:pPr>
            <a:r>
              <a:rPr lang="en-US" altLang="en-US" sz="3200" b="1" i="1" dirty="0" smtClean="0">
                <a:solidFill>
                  <a:srgbClr val="0070C0"/>
                </a:solidFill>
                <a:latin typeface="Times New Roman" panose="02020603050405020304" pitchFamily="18" charset="0"/>
                <a:cs typeface="Times New Roman" panose="02020603050405020304" pitchFamily="18" charset="0"/>
              </a:rPr>
              <a:t>Copyright Agreements:  </a:t>
            </a:r>
            <a:r>
              <a:rPr lang="en-US" altLang="en-US" sz="2400" dirty="0" smtClean="0"/>
              <a:t>Send standard ARS form,                                  completed and signed, attached to Publisher  agreement  (P&amp;P 152.1 ARS)</a:t>
            </a:r>
          </a:p>
          <a:p>
            <a:pPr marL="0" indent="0" algn="r">
              <a:buFontTx/>
              <a:buNone/>
            </a:pPr>
            <a:endParaRPr lang="en-US" altLang="en-US" sz="1400" dirty="0" smtClean="0"/>
          </a:p>
          <a:p>
            <a:pPr marL="0" indent="0" algn="r">
              <a:buFontTx/>
              <a:buNone/>
            </a:pPr>
            <a:r>
              <a:rPr lang="en-US" altLang="en-US" sz="2400" dirty="0" smtClean="0"/>
              <a:t>Contact MW TT if publisher               </a:t>
            </a:r>
          </a:p>
          <a:p>
            <a:pPr marL="0" indent="0" algn="r">
              <a:buFontTx/>
              <a:buNone/>
            </a:pPr>
            <a:r>
              <a:rPr lang="en-US" altLang="en-US" sz="2400" dirty="0" smtClean="0"/>
              <a:t>will not accept ARS form   </a:t>
            </a:r>
          </a:p>
          <a:p>
            <a:pPr marL="0" indent="0" algn="r">
              <a:buFontTx/>
              <a:buNone/>
            </a:pPr>
            <a:endParaRPr lang="en-US" altLang="en-US" sz="2400" dirty="0"/>
          </a:p>
          <a:p>
            <a:pPr marL="0" indent="0" algn="r">
              <a:buFontTx/>
              <a:buNone/>
            </a:pPr>
            <a:endParaRPr lang="en-US" altLang="en-US" sz="2400" dirty="0" smtClean="0"/>
          </a:p>
          <a:p>
            <a:pPr marL="0" indent="0" algn="r">
              <a:buFontTx/>
              <a:buNone/>
            </a:pPr>
            <a:endParaRPr lang="en-US" altLang="en-US" sz="2400" dirty="0"/>
          </a:p>
          <a:p>
            <a:pPr marL="0" indent="0" algn="r">
              <a:buFontTx/>
              <a:buNone/>
            </a:pPr>
            <a:endParaRPr lang="en-US" altLang="en-US" sz="2400" dirty="0" smtClean="0"/>
          </a:p>
        </p:txBody>
      </p:sp>
      <p:sp>
        <p:nvSpPr>
          <p:cNvPr id="48132" name="Content Placeholder 4"/>
          <p:cNvSpPr>
            <a:spLocks noGrp="1"/>
          </p:cNvSpPr>
          <p:nvPr>
            <p:ph sz="half" idx="2"/>
          </p:nvPr>
        </p:nvSpPr>
        <p:spPr>
          <a:xfrm>
            <a:off x="4724400" y="4343400"/>
            <a:ext cx="4267200" cy="2270124"/>
          </a:xfrm>
        </p:spPr>
        <p:txBody>
          <a:bodyPr/>
          <a:lstStyle/>
          <a:p>
            <a:pPr marL="0" indent="0" algn="r">
              <a:buFontTx/>
              <a:buNone/>
            </a:pPr>
            <a:r>
              <a:rPr lang="en-US" altLang="en-US" sz="3200" b="1" i="1" dirty="0" smtClean="0">
                <a:solidFill>
                  <a:srgbClr val="0070C0"/>
                </a:solidFill>
                <a:latin typeface="Times New Roman" panose="02020603050405020304" pitchFamily="18" charset="0"/>
                <a:cs typeface="Times New Roman" panose="02020603050405020304" pitchFamily="18" charset="0"/>
              </a:rPr>
              <a:t>Book chapters/Editor agreements</a:t>
            </a:r>
            <a:r>
              <a:rPr lang="en-US" altLang="en-US" b="1" i="1" dirty="0" smtClean="0">
                <a:solidFill>
                  <a:srgbClr val="0070C0"/>
                </a:solidFill>
                <a:latin typeface="Times New Roman" panose="02020603050405020304" pitchFamily="18" charset="0"/>
                <a:cs typeface="Times New Roman" panose="02020603050405020304" pitchFamily="18" charset="0"/>
              </a:rPr>
              <a:t>:  </a:t>
            </a:r>
          </a:p>
          <a:p>
            <a:pPr marL="0" indent="0" algn="r">
              <a:buFontTx/>
              <a:buNone/>
            </a:pPr>
            <a:r>
              <a:rPr lang="en-US" altLang="en-US" dirty="0" smtClean="0"/>
              <a:t>Contact MWA Ethics                              Advisor FIRST</a:t>
            </a:r>
          </a:p>
        </p:txBody>
      </p:sp>
      <p:pic>
        <p:nvPicPr>
          <p:cNvPr id="4813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323373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1646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152400"/>
            <a:ext cx="5486400" cy="1219200"/>
          </a:xfrm>
        </p:spPr>
        <p:txBody>
          <a:bodyPr/>
          <a:lstStyle/>
          <a:p>
            <a:pPr eaLnBrk="1" hangingPunct="1"/>
            <a:r>
              <a:rPr lang="en-US" altLang="en-US" sz="4000" b="1" i="1" dirty="0" smtClean="0">
                <a:solidFill>
                  <a:srgbClr val="038C93"/>
                </a:solidFill>
                <a:latin typeface="Times New Roman" panose="02020603050405020304" pitchFamily="18" charset="0"/>
              </a:rPr>
              <a:t>Partnering to Facilitate </a:t>
            </a:r>
            <a:br>
              <a:rPr lang="en-US" altLang="en-US" sz="4000" b="1" i="1" dirty="0" smtClean="0">
                <a:solidFill>
                  <a:srgbClr val="038C93"/>
                </a:solidFill>
                <a:latin typeface="Times New Roman" panose="02020603050405020304" pitchFamily="18" charset="0"/>
              </a:rPr>
            </a:br>
            <a:r>
              <a:rPr lang="en-US" altLang="en-US" sz="4000" b="1" i="1" dirty="0" smtClean="0">
                <a:solidFill>
                  <a:srgbClr val="038C93"/>
                </a:solidFill>
                <a:latin typeface="Times New Roman" panose="02020603050405020304" pitchFamily="18" charset="0"/>
              </a:rPr>
              <a:t>Technology Transfer</a:t>
            </a:r>
          </a:p>
        </p:txBody>
      </p:sp>
      <p:sp>
        <p:nvSpPr>
          <p:cNvPr id="66563" name="Rectangle 3"/>
          <p:cNvSpPr>
            <a:spLocks noGrp="1" noChangeArrowheads="1"/>
          </p:cNvSpPr>
          <p:nvPr>
            <p:ph type="body" sz="half" idx="1"/>
          </p:nvPr>
        </p:nvSpPr>
        <p:spPr>
          <a:xfrm>
            <a:off x="914400" y="1828800"/>
            <a:ext cx="8153400" cy="5029200"/>
          </a:xfrm>
        </p:spPr>
        <p:txBody>
          <a:bodyPr/>
          <a:lstStyle/>
          <a:p>
            <a:pPr eaLnBrk="1" hangingPunct="1">
              <a:buFont typeface="Wingdings" panose="05000000000000000000" pitchFamily="2" charset="2"/>
              <a:buNone/>
            </a:pPr>
            <a:r>
              <a:rPr lang="en-US" altLang="en-US" sz="2800" dirty="0" smtClean="0">
                <a:solidFill>
                  <a:srgbClr val="002060"/>
                </a:solidFill>
                <a:latin typeface="Arial" panose="020B0604020202020204" pitchFamily="34" charset="0"/>
                <a:cs typeface="Arial" panose="020B0604020202020204" pitchFamily="34" charset="0"/>
              </a:rPr>
              <a:t>Enables collaborative evaluation,         implementation or development of ARS technologies</a:t>
            </a:r>
          </a:p>
          <a:p>
            <a:pPr eaLnBrk="1" hangingPunct="1">
              <a:buFont typeface="Wingdings" panose="05000000000000000000" pitchFamily="2" charset="2"/>
              <a:buNone/>
            </a:pPr>
            <a:endParaRPr lang="en-US" altLang="en-US" sz="1000" dirty="0" smtClean="0">
              <a:solidFill>
                <a:srgbClr val="002060"/>
              </a:solidFill>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800" dirty="0" smtClean="0">
                <a:solidFill>
                  <a:schemeClr val="accent5">
                    <a:lumMod val="50000"/>
                  </a:schemeClr>
                </a:solidFill>
                <a:latin typeface="Arial" panose="020B0604020202020204" pitchFamily="34" charset="0"/>
                <a:cs typeface="Arial" panose="020B0604020202020204" pitchFamily="34" charset="0"/>
              </a:rPr>
              <a:t>Provides access to ARS expertise in research areas of mutual interest</a:t>
            </a:r>
          </a:p>
          <a:p>
            <a:pPr eaLnBrk="1" hangingPunct="1">
              <a:buFont typeface="Wingdings" panose="05000000000000000000" pitchFamily="2" charset="2"/>
              <a:buNone/>
            </a:pPr>
            <a:endParaRPr lang="en-US" altLang="en-US" sz="1000" dirty="0" smtClean="0">
              <a:solidFill>
                <a:srgbClr val="002060"/>
              </a:solidFill>
              <a:latin typeface="Arial" panose="020B0604020202020204" pitchFamily="34" charset="0"/>
              <a:cs typeface="Arial" panose="020B0604020202020204" pitchFamily="34" charset="0"/>
            </a:endParaRPr>
          </a:p>
          <a:p>
            <a:pPr eaLnBrk="1" hangingPunct="1">
              <a:buFontTx/>
              <a:buNone/>
            </a:pPr>
            <a:r>
              <a:rPr lang="en-US" altLang="en-US" sz="2800" dirty="0" smtClean="0">
                <a:solidFill>
                  <a:srgbClr val="002060"/>
                </a:solidFill>
                <a:latin typeface="Arial" panose="020B0604020202020204" pitchFamily="34" charset="0"/>
                <a:cs typeface="Arial" panose="020B0604020202020204" pitchFamily="34" charset="0"/>
              </a:rPr>
              <a:t>Leverages assets/expertise of both parties</a:t>
            </a:r>
          </a:p>
          <a:p>
            <a:pPr eaLnBrk="1" hangingPunct="1">
              <a:buFontTx/>
              <a:buNone/>
            </a:pPr>
            <a:endParaRPr lang="en-US" altLang="en-US" sz="1000" dirty="0" smtClean="0">
              <a:solidFill>
                <a:srgbClr val="002060"/>
              </a:solidFill>
              <a:latin typeface="Arial" panose="020B0604020202020204" pitchFamily="34" charset="0"/>
              <a:cs typeface="Arial" panose="020B0604020202020204" pitchFamily="34" charset="0"/>
            </a:endParaRPr>
          </a:p>
          <a:p>
            <a:pPr>
              <a:buNone/>
            </a:pPr>
            <a:r>
              <a:rPr lang="en-US" altLang="en-US" sz="2800" dirty="0">
                <a:solidFill>
                  <a:schemeClr val="accent5">
                    <a:lumMod val="50000"/>
                  </a:schemeClr>
                </a:solidFill>
                <a:latin typeface="Arial" panose="020B0604020202020204" pitchFamily="34" charset="0"/>
                <a:cs typeface="Arial" panose="020B0604020202020204" pitchFamily="34" charset="0"/>
              </a:rPr>
              <a:t>Agreements are used to </a:t>
            </a:r>
            <a:r>
              <a:rPr lang="en-US" altLang="en-US" sz="2800" dirty="0" smtClean="0">
                <a:solidFill>
                  <a:schemeClr val="accent5">
                    <a:lumMod val="50000"/>
                  </a:schemeClr>
                </a:solidFill>
                <a:latin typeface="Arial" panose="020B0604020202020204" pitchFamily="34" charset="0"/>
                <a:cs typeface="Arial" panose="020B0604020202020204" pitchFamily="34" charset="0"/>
              </a:rPr>
              <a:t>identify </a:t>
            </a:r>
            <a:r>
              <a:rPr lang="en-US" altLang="en-US" sz="2800" dirty="0">
                <a:solidFill>
                  <a:schemeClr val="accent5">
                    <a:lumMod val="50000"/>
                  </a:schemeClr>
                </a:solidFill>
                <a:latin typeface="Arial" panose="020B0604020202020204" pitchFamily="34" charset="0"/>
                <a:cs typeface="Arial" panose="020B0604020202020204" pitchFamily="34" charset="0"/>
              </a:rPr>
              <a:t>expectations and to manage and protect intellectual property </a:t>
            </a:r>
            <a:r>
              <a:rPr lang="en-US" altLang="en-US" sz="2800" dirty="0" smtClean="0">
                <a:solidFill>
                  <a:schemeClr val="accent5">
                    <a:lumMod val="50000"/>
                  </a:schemeClr>
                </a:solidFill>
                <a:latin typeface="Arial" panose="020B0604020202020204" pitchFamily="34" charset="0"/>
                <a:cs typeface="Arial" panose="020B0604020202020204" pitchFamily="34" charset="0"/>
              </a:rPr>
              <a:t>rights of </a:t>
            </a:r>
            <a:r>
              <a:rPr lang="en-US" altLang="en-US" sz="2800" dirty="0">
                <a:solidFill>
                  <a:schemeClr val="accent5">
                    <a:lumMod val="50000"/>
                  </a:schemeClr>
                </a:solidFill>
                <a:latin typeface="Arial" panose="020B0604020202020204" pitchFamily="34" charset="0"/>
                <a:cs typeface="Arial" panose="020B0604020202020204" pitchFamily="34" charset="0"/>
              </a:rPr>
              <a:t>both ARS and partners.</a:t>
            </a:r>
          </a:p>
          <a:p>
            <a:pPr eaLnBrk="1" hangingPunct="1">
              <a:buFont typeface="Wingdings" panose="05000000000000000000" pitchFamily="2" charset="2"/>
              <a:buNone/>
            </a:pPr>
            <a:endParaRPr lang="en-US" altLang="en-US" sz="2800"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p:txBody>
      </p:sp>
      <p:pic>
        <p:nvPicPr>
          <p:cNvPr id="66564" name="Content Placeholder 6" descr="K8554-2"/>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6248400" y="152400"/>
            <a:ext cx="2692400" cy="1828800"/>
          </a:xfrm>
        </p:spPr>
      </p:pic>
    </p:spTree>
    <p:extLst>
      <p:ext uri="{BB962C8B-B14F-4D97-AF65-F5344CB8AC3E}">
        <p14:creationId xmlns:p14="http://schemas.microsoft.com/office/powerpoint/2010/main" val="2324202775"/>
      </p:ext>
    </p:extLst>
  </p:cSld>
  <p:clrMapOvr>
    <a:masterClrMapping/>
  </p:clrMapOvr>
  <p:transition advClick="0" advTm="15000">
    <p:wipe dir="d"/>
  </p:transition>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3471</TotalTime>
  <Words>779</Words>
  <Application>Microsoft Office PowerPoint</Application>
  <PresentationFormat>On-screen Show (4:3)</PresentationFormat>
  <Paragraphs>217</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Eclipse</vt:lpstr>
      <vt:lpstr>ARS Midwest Area Technology Transfer</vt:lpstr>
      <vt:lpstr>MWA Technology Transfer Office and ARS Office of Technology Transfer</vt:lpstr>
      <vt:lpstr>PowerPoint Presentation</vt:lpstr>
      <vt:lpstr>Examples of ARS   Technology Transfer</vt:lpstr>
      <vt:lpstr>How do we manage and protect inventions and intellectual property rights in ARS?   </vt:lpstr>
      <vt:lpstr>Confidentiality Agreements and Material Transfer Agreements</vt:lpstr>
      <vt:lpstr>Confidentiality Agreements and Material Transfer Agreements</vt:lpstr>
      <vt:lpstr>Copyright and Editor Agreements</vt:lpstr>
      <vt:lpstr>Partnering to Facilitate  Technology Transfer</vt:lpstr>
      <vt:lpstr>Cooperative research agreements</vt:lpstr>
      <vt:lpstr>ARS Cooperative Research Agreements</vt:lpstr>
      <vt:lpstr>PowerPoint Presentation</vt:lpstr>
      <vt:lpstr>Cooperative Research and  Development Agreements (CRADA’s)</vt:lpstr>
      <vt:lpstr>MTRA’s and CRADA’s (Initiated and routed through MWA TT to Headquarters OTT)</vt:lpstr>
      <vt:lpstr>Cooperative agreements involving Bioenergy Research Center funding</vt:lpstr>
      <vt:lpstr>CRADA’s and Outgoing Funds</vt:lpstr>
      <vt:lpstr>ARIS actions and issues of confidentiality</vt:lpstr>
      <vt:lpstr>PowerPoint Presentation</vt:lpstr>
      <vt:lpstr>Headquarters OTT (patents)</vt:lpstr>
      <vt:lpstr>MWA Technology Transfer Office</vt:lpstr>
      <vt:lpstr>MWA Technology Transfer Office</vt:lpstr>
      <vt:lpstr>Contacts for Midwest Area</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Research and Development Agreements (CRADA’s)</dc:title>
  <dc:creator>wagnerrm</dc:creator>
  <cp:lastModifiedBy>Lewandowski, Heather L.</cp:lastModifiedBy>
  <cp:revision>119</cp:revision>
  <cp:lastPrinted>2014-07-23T21:17:13Z</cp:lastPrinted>
  <dcterms:created xsi:type="dcterms:W3CDTF">2007-10-14T18:40:16Z</dcterms:created>
  <dcterms:modified xsi:type="dcterms:W3CDTF">2014-08-18T16:16:17Z</dcterms:modified>
</cp:coreProperties>
</file>